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3">
  <p:sldMasterIdLst>
    <p:sldMasterId id="2147483648" r:id="rId1"/>
  </p:sldMasterIdLst>
  <p:notesMasterIdLst>
    <p:notesMasterId r:id="rId67"/>
  </p:notesMasterIdLst>
  <p:sldIdLst>
    <p:sldId id="256" r:id="rId2"/>
    <p:sldId id="362" r:id="rId3"/>
    <p:sldId id="257" r:id="rId4"/>
    <p:sldId id="258" r:id="rId5"/>
    <p:sldId id="335" r:id="rId6"/>
    <p:sldId id="307" r:id="rId7"/>
    <p:sldId id="260" r:id="rId8"/>
    <p:sldId id="282" r:id="rId9"/>
    <p:sldId id="299" r:id="rId10"/>
    <p:sldId id="301" r:id="rId11"/>
    <p:sldId id="302" r:id="rId12"/>
    <p:sldId id="339" r:id="rId13"/>
    <p:sldId id="336" r:id="rId14"/>
    <p:sldId id="337" r:id="rId15"/>
    <p:sldId id="338" r:id="rId16"/>
    <p:sldId id="340" r:id="rId17"/>
    <p:sldId id="341" r:id="rId18"/>
    <p:sldId id="306" r:id="rId19"/>
    <p:sldId id="305" r:id="rId20"/>
    <p:sldId id="304" r:id="rId21"/>
    <p:sldId id="303" r:id="rId22"/>
    <p:sldId id="261" r:id="rId23"/>
    <p:sldId id="342" r:id="rId24"/>
    <p:sldId id="353" r:id="rId25"/>
    <p:sldId id="343" r:id="rId26"/>
    <p:sldId id="365" r:id="rId27"/>
    <p:sldId id="366" r:id="rId28"/>
    <p:sldId id="367" r:id="rId29"/>
    <p:sldId id="368" r:id="rId30"/>
    <p:sldId id="344" r:id="rId31"/>
    <p:sldId id="356" r:id="rId32"/>
    <p:sldId id="369" r:id="rId33"/>
    <p:sldId id="371" r:id="rId34"/>
    <p:sldId id="370" r:id="rId35"/>
    <p:sldId id="345" r:id="rId36"/>
    <p:sldId id="357" r:id="rId37"/>
    <p:sldId id="372" r:id="rId38"/>
    <p:sldId id="346" r:id="rId39"/>
    <p:sldId id="373" r:id="rId40"/>
    <p:sldId id="383" r:id="rId41"/>
    <p:sldId id="384" r:id="rId42"/>
    <p:sldId id="385" r:id="rId43"/>
    <p:sldId id="388" r:id="rId44"/>
    <p:sldId id="389" r:id="rId45"/>
    <p:sldId id="386" r:id="rId46"/>
    <p:sldId id="387" r:id="rId47"/>
    <p:sldId id="358" r:id="rId48"/>
    <p:sldId id="374" r:id="rId49"/>
    <p:sldId id="375" r:id="rId50"/>
    <p:sldId id="347" r:id="rId51"/>
    <p:sldId id="359" r:id="rId52"/>
    <p:sldId id="376" r:id="rId53"/>
    <p:sldId id="377" r:id="rId54"/>
    <p:sldId id="378" r:id="rId55"/>
    <p:sldId id="348" r:id="rId56"/>
    <p:sldId id="360" r:id="rId57"/>
    <p:sldId id="352" r:id="rId58"/>
    <p:sldId id="361" r:id="rId59"/>
    <p:sldId id="379" r:id="rId60"/>
    <p:sldId id="380" r:id="rId61"/>
    <p:sldId id="381" r:id="rId62"/>
    <p:sldId id="298" r:id="rId63"/>
    <p:sldId id="312" r:id="rId64"/>
    <p:sldId id="332" r:id="rId65"/>
    <p:sldId id="297"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C8D9"/>
    <a:srgbClr val="365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21" autoAdjust="0"/>
    <p:restoredTop sz="85981" autoAdjust="0"/>
  </p:normalViewPr>
  <p:slideViewPr>
    <p:cSldViewPr snapToGrid="0">
      <p:cViewPr varScale="1">
        <p:scale>
          <a:sx n="96" d="100"/>
          <a:sy n="96" d="100"/>
        </p:scale>
        <p:origin x="126" y="138"/>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857D1-BFB4-4CD8-AD62-391BE28EBCB3}" type="datetimeFigureOut">
              <a:rPr lang="zh-CN" altLang="en-US" smtClean="0"/>
              <a:t>2018/10/28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42694-9A2C-4D12-B30C-B5DDD19CFC55}" type="slidenum">
              <a:rPr lang="zh-CN" altLang="en-US" smtClean="0"/>
              <a:t>‹#›</a:t>
            </a:fld>
            <a:endParaRPr lang="zh-CN" altLang="en-US"/>
          </a:p>
        </p:txBody>
      </p:sp>
    </p:spTree>
    <p:extLst>
      <p:ext uri="{BB962C8B-B14F-4D97-AF65-F5344CB8AC3E}">
        <p14:creationId xmlns:p14="http://schemas.microsoft.com/office/powerpoint/2010/main" val="194757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092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8781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5070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318732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54211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08713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97939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26882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6948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572413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29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44602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51704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客户：是指提出项目需求的个人，杨老师和侯老师。是我们需要关注的第一对象。</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用户：是指使用该渔乐生活软件的组织和个人，需要分析用户的使用感受，时刻关注改进意向等。</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项目经理：是项目的关键人物，是小组的领导者，起重要协调作用。</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项目组成员：是让项目落到实处分担项目任务的人员，项目成败的关键。</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主要项目发起人：对项目产生积极或消极的影响的人。</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82314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客户：是指提出项目需求的个人，杨老师和侯老师。是我们需要关注的第一对象。</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用户：是指使用该渔乐生活软件的组织和个人，需要分析用户的使用感受，时刻关注改进意向等。</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项目经理：是项目的关键人物，是小组的领导者，起重要协调作用。</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项目组成员：是让项目落到实处分担项目任务的人员，项目成败的关键。</a:t>
            </a:r>
            <a:endParaRPr lang="zh-CN" altLang="zh-CN" dirty="0" smtClean="0">
              <a:latin typeface="Cambria" panose="02040503050406030204" pitchFamily="18" charset="0"/>
              <a:ea typeface="+mn-ea"/>
              <a:cs typeface="Times New Roman" panose="02020603050405020304" pitchFamily="18" charset="0"/>
            </a:endParaRPr>
          </a:p>
          <a:p>
            <a:pPr marL="342900" lvl="0" indent="-342900">
              <a:lnSpc>
                <a:spcPct val="115000"/>
              </a:lnSpc>
              <a:spcAft>
                <a:spcPts val="600"/>
              </a:spcAft>
              <a:buFont typeface="+mj-lt"/>
              <a:buAutoNum type="arabicPeriod"/>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主要项目发起人：对项目产生积极或消极的影响的人。</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8275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kern="1200" dirty="0" smtClean="0">
                <a:solidFill>
                  <a:schemeClr val="tx1"/>
                </a:solidFill>
                <a:effectLst/>
                <a:latin typeface="+mn-lt"/>
                <a:ea typeface="+mn-ea"/>
                <a:cs typeface="+mn-cs"/>
              </a:rPr>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270511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indent="457200">
              <a:lnSpc>
                <a:spcPct val="115000"/>
              </a:lnSpc>
              <a:spcAft>
                <a:spcPts val="600"/>
              </a:spcAft>
            </a:pPr>
            <a:r>
              <a:rPr lang="zh-CN" altLang="zh-CN" dirty="0" smtClean="0">
                <a:latin typeface="Cambria" panose="02040503050406030204" pitchFamily="18" charset="0"/>
                <a:ea typeface="等线" panose="02010600030101010101" pitchFamily="2" charset="-122"/>
                <a:cs typeface="Times New Roman" panose="02020603050405020304" pitchFamily="18" charset="0"/>
              </a:rPr>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endParaRPr lang="zh-CN" altLang="zh-CN" dirty="0">
              <a:latin typeface="Cambria" panose="020405030504060302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066049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08816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677965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39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903469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755381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83843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36906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85670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9049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80847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45</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4037600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087843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52091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676357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49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2270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19789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07655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103605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6697442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12516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56</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44839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58</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718701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59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980983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119629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49413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038115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64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117190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642694-9A2C-4D12-B30C-B5DDD19CFC55}" type="slidenum">
              <a:rPr lang="zh-CN" altLang="en-US" smtClean="0"/>
              <a:t>65</a:t>
            </a:fld>
            <a:endParaRPr lang="zh-CN" altLang="en-US"/>
          </a:p>
        </p:txBody>
      </p:sp>
    </p:spTree>
    <p:extLst>
      <p:ext uri="{BB962C8B-B14F-4D97-AF65-F5344CB8AC3E}">
        <p14:creationId xmlns:p14="http://schemas.microsoft.com/office/powerpoint/2010/main" val="4162205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9</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842951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10</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293146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11</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50183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12</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83139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13</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0018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21285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155698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777895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9203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394577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856496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893634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93727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20716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967314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767548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2715634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635025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41843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35067380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609601" y="274638"/>
            <a:ext cx="10972800" cy="1143000"/>
          </a:xfrm>
        </p:spPr>
        <p:txBody>
          <a:bodyPr/>
          <a:lstStyle/>
          <a:p>
            <a:r>
              <a:rPr lang="zh-CN" altLang="en-US"/>
              <a:t>单击此处编辑母版标题样式</a:t>
            </a:r>
          </a:p>
        </p:txBody>
      </p:sp>
    </p:spTree>
    <p:extLst>
      <p:ext uri="{BB962C8B-B14F-4D97-AF65-F5344CB8AC3E}">
        <p14:creationId xmlns:p14="http://schemas.microsoft.com/office/powerpoint/2010/main" val="167533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635000"/>
            <a:ext cx="12192000" cy="6223000"/>
          </a:xfrm>
          <a:prstGeom prst="rect">
            <a:avLst/>
          </a:prstGeom>
          <a:gradFill flip="none" rotWithShape="1">
            <a:gsLst>
              <a:gs pos="0">
                <a:schemeClr val="bg1"/>
              </a:gs>
              <a:gs pos="100000">
                <a:schemeClr val="bg1">
                  <a:alpha val="8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90500" y="200025"/>
            <a:ext cx="10515600" cy="434975"/>
          </a:xfrm>
        </p:spPr>
        <p:txBody>
          <a:bodyPr>
            <a:normAutofit/>
          </a:bodyPr>
          <a:lstStyle>
            <a:lvl1pPr>
              <a:defRPr sz="2800" b="1">
                <a:solidFill>
                  <a:schemeClr val="tx2"/>
                </a:solidFill>
              </a:defRPr>
            </a:lvl1pPr>
          </a:lstStyle>
          <a:p>
            <a:r>
              <a:rPr lang="zh-CN" altLang="en-US"/>
              <a:t>单击此处编辑母版标题样式</a:t>
            </a:r>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t="-2000" b="-2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hyperlink" Target="mailto:31602276@stu.zucc.edu.cn" TargetMode="External"/><Relationship Id="rId3" Type="http://schemas.openxmlformats.org/officeDocument/2006/relationships/hyperlink" Target="mailto:yangc@zucc.edu.cn" TargetMode="External"/><Relationship Id="rId7" Type="http://schemas.openxmlformats.org/officeDocument/2006/relationships/hyperlink" Target="mailto:31501382@stu.zucc.edu.cn"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mailto:31601358@stu.zucc.edu.cn" TargetMode="External"/><Relationship Id="rId5" Type="http://schemas.openxmlformats.org/officeDocument/2006/relationships/hyperlink" Target="mailto:31601377@stu.zucc.edu.cn" TargetMode="External"/><Relationship Id="rId4" Type="http://schemas.openxmlformats.org/officeDocument/2006/relationships/hyperlink" Target="mailto:ubilabs@zucc.edu.cn" TargetMode="External"/><Relationship Id="rId9" Type="http://schemas.openxmlformats.org/officeDocument/2006/relationships/hyperlink" Target="mailto:31601375@stu.zucc.edu.c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092657" y="1872342"/>
            <a:ext cx="10006686" cy="2023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zh-CN" altLang="en-US" sz="6600" b="1" dirty="0" smtClean="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渔乐生活</a:t>
            </a:r>
            <a:r>
              <a:rPr lang="en-US" altLang="zh-CN" sz="6600" b="1" dirty="0" smtClean="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APP</a:t>
            </a:r>
          </a:p>
          <a:p>
            <a:pPr algn="ctr"/>
            <a:r>
              <a:rPr lang="zh-CN" altLang="en-US" sz="6600" b="1" dirty="0" smtClean="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需求工程项目计划</a:t>
            </a:r>
            <a:endPar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endParaRPr>
          </a:p>
        </p:txBody>
      </p:sp>
      <p:sp>
        <p:nvSpPr>
          <p:cNvPr id="3" name="Rectangle 3"/>
          <p:cNvSpPr txBox="1">
            <a:spLocks noChangeArrowheads="1"/>
          </p:cNvSpPr>
          <p:nvPr/>
        </p:nvSpPr>
        <p:spPr bwMode="auto">
          <a:xfrm>
            <a:off x="500019" y="3896238"/>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082" y="246743"/>
            <a:ext cx="2094232" cy="2107486"/>
          </a:xfrm>
          <a:prstGeom prst="rect">
            <a:avLst/>
          </a:prstGeom>
        </p:spPr>
      </p:pic>
    </p:spTree>
    <p:extLst>
      <p:ext uri="{BB962C8B-B14F-4D97-AF65-F5344CB8AC3E}">
        <p14:creationId xmlns:p14="http://schemas.microsoft.com/office/powerpoint/2010/main" val="305526807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 calcmode="lin" valueType="num">
                                      <p:cBhvr>
                                        <p:cTn id="9"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3"/>
                                        </p:tgtEl>
                                      </p:cBhvr>
                                    </p:animEffect>
                                  </p:childTnLst>
                                </p:cTn>
                              </p:par>
                            </p:childTnLst>
                          </p:cTn>
                        </p:par>
                        <p:par>
                          <p:cTn id="12" fill="hold">
                            <p:stCondLst>
                              <p:cond delay="42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sp>
        <p:nvSpPr>
          <p:cNvPr id="3" name="矩形 2">
            <a:extLst>
              <a:ext uri="{FF2B5EF4-FFF2-40B4-BE49-F238E27FC236}">
                <a16:creationId xmlns:a16="http://schemas.microsoft.com/office/drawing/2014/main" id="{001E3632-A90B-4FAF-BD79-B1E94B81F22A}"/>
              </a:ext>
            </a:extLst>
          </p:cNvPr>
          <p:cNvSpPr/>
          <p:nvPr/>
        </p:nvSpPr>
        <p:spPr>
          <a:xfrm>
            <a:off x="131178" y="700681"/>
            <a:ext cx="4803679" cy="5663089"/>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渔获：</a:t>
            </a:r>
            <a:endParaRPr lang="zh-CN" altLang="zh-CN" sz="5400" kern="100" dirty="0">
              <a:latin typeface="微软雅黑" panose="020B0503020204020204" pitchFamily="34" charset="-122"/>
              <a:ea typeface="微软雅黑" panose="020B0503020204020204" pitchFamily="34" charset="-122"/>
            </a:endParaRP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优点：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可以查看附近钓点、渔具店、垂钓园、港口、湖泊、岛屿，查看天气，可以关注周边钓友，还可以看他们发的短视频，可以和他们聊天，发私信，可以向他们公司购买渔具，还可以记录自己的钓鱼感想，发表文章，要啥有啥！</a:t>
            </a:r>
          </a:p>
          <a:p>
            <a:pPr indent="267970" algn="just">
              <a:spcAft>
                <a:spcPts val="0"/>
              </a:spcAft>
            </a:pPr>
            <a:r>
              <a:rPr lang="zh-CN" altLang="zh-CN" sz="2800" b="1" kern="100" dirty="0">
                <a:latin typeface="微软雅黑" panose="020B0503020204020204" pitchFamily="34" charset="-122"/>
                <a:ea typeface="微软雅黑" panose="020B0503020204020204" pitchFamily="34" charset="-122"/>
              </a:rPr>
              <a:t>缺点：</a:t>
            </a:r>
            <a:endParaRPr lang="zh-CN" altLang="zh-CN" sz="28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2800" kern="100" dirty="0">
                <a:latin typeface="微软雅黑" panose="020B0503020204020204" pitchFamily="34" charset="-122"/>
                <a:ea typeface="微软雅黑" panose="020B0503020204020204" pitchFamily="34" charset="-122"/>
              </a:rPr>
              <a:t>感觉没啥缺点，功能太多？</a:t>
            </a:r>
          </a:p>
        </p:txBody>
      </p:sp>
      <p:pic>
        <p:nvPicPr>
          <p:cNvPr id="3074" name="图片 10" descr="504647066073010755">
            <a:extLst>
              <a:ext uri="{FF2B5EF4-FFF2-40B4-BE49-F238E27FC236}">
                <a16:creationId xmlns:a16="http://schemas.microsoft.com/office/drawing/2014/main" id="{82D2C4B4-ECBB-4AD9-9BA6-0A0935F1CD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739" y="700681"/>
            <a:ext cx="3408422"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5" name="图片 11" descr="356570676924419411">
            <a:extLst>
              <a:ext uri="{FF2B5EF4-FFF2-40B4-BE49-F238E27FC236}">
                <a16:creationId xmlns:a16="http://schemas.microsoft.com/office/drawing/2014/main" id="{5A665A9C-DAE3-4FC5-84AA-E0077CD6DE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0759" y="700681"/>
            <a:ext cx="3404578" cy="60576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1988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pic>
        <p:nvPicPr>
          <p:cNvPr id="5123" name="图片 15" descr="362150755732154083">
            <a:extLst>
              <a:ext uri="{FF2B5EF4-FFF2-40B4-BE49-F238E27FC236}">
                <a16:creationId xmlns:a16="http://schemas.microsoft.com/office/drawing/2014/main" id="{8940C19D-1BA3-4485-A043-54D2421D68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4831" y="709526"/>
            <a:ext cx="345393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2" name="图片 16" descr="455189787182800803">
            <a:extLst>
              <a:ext uri="{FF2B5EF4-FFF2-40B4-BE49-F238E27FC236}">
                <a16:creationId xmlns:a16="http://schemas.microsoft.com/office/drawing/2014/main" id="{433362A9-B78B-4AFD-A717-58ADE2A326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2908" y="709526"/>
            <a:ext cx="3414204" cy="607751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5121" name="图片 14" descr="818651076935619544">
            <a:extLst>
              <a:ext uri="{FF2B5EF4-FFF2-40B4-BE49-F238E27FC236}">
                <a16:creationId xmlns:a16="http://schemas.microsoft.com/office/drawing/2014/main" id="{32F50BD1-B099-4E46-8567-51AA4602A1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2" y="709527"/>
            <a:ext cx="3414204" cy="607751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59583" y="749952"/>
            <a:ext cx="261089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社交</a:t>
            </a:r>
            <a:endParaRPr lang="en-US" altLang="zh-CN" sz="44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4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元素</a:t>
            </a:r>
            <a:r>
              <a:rPr kumimoji="0" lang="zh-CN" altLang="zh-CN"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3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91885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30702" y="1620818"/>
            <a:ext cx="869405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首页上可以查看的</a:t>
            </a:r>
            <a:r>
              <a:rPr lang="zh-CN" altLang="en-US" sz="4400" dirty="0" smtClean="0">
                <a:latin typeface="微软雅黑" panose="020B0503020204020204" pitchFamily="34" charset="-122"/>
                <a:ea typeface="微软雅黑" panose="020B0503020204020204" pitchFamily="34" charset="-122"/>
                <a:cs typeface="Times New Roman" panose="02020603050405020304" pitchFamily="18" charset="0"/>
              </a:rPr>
              <a:t>频道，频道种类非常丰富，甚至给各种钓法分了不同频道，并且我们可以自定义我们需要哪些频道：</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0242" name="图片 26" descr="1539513182(1)"/>
          <p:cNvPicPr>
            <a:picLocks noChangeAspect="1" noChangeArrowheads="1"/>
          </p:cNvPicPr>
          <p:nvPr/>
        </p:nvPicPr>
        <p:blipFill rotWithShape="1">
          <a:blip r:embed="rId3">
            <a:extLst>
              <a:ext uri="{28A0092B-C50C-407E-A947-70E740481C1C}">
                <a14:useLocalDpi xmlns:a14="http://schemas.microsoft.com/office/drawing/2010/main" val="0"/>
              </a:ext>
            </a:extLst>
          </a:blip>
          <a:srcRect t="40412" b="38080"/>
          <a:stretch/>
        </p:blipFill>
        <p:spPr bwMode="auto">
          <a:xfrm>
            <a:off x="232229" y="4735811"/>
            <a:ext cx="8100644" cy="6940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3" name="图片 24" descr="8073185834919544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6971" y="612560"/>
            <a:ext cx="3385176" cy="60222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2666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88612" y="569018"/>
            <a:ext cx="106808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3200" dirty="0">
                <a:latin typeface="微软雅黑" panose="020B0503020204020204" pitchFamily="34" charset="-122"/>
                <a:ea typeface="微软雅黑" panose="020B0503020204020204" pitchFamily="34" charset="-122"/>
                <a:cs typeface="Times New Roman" panose="02020603050405020304" pitchFamily="18" charset="0"/>
              </a:rPr>
              <a:t>其中主要感兴趣的是地理位置的频道：</a:t>
            </a:r>
            <a:endParaRPr kumimoji="0" lang="zh-CN" altLang="zh-CN" sz="6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1266" name="图片 25" descr="153951185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93" y="1098674"/>
            <a:ext cx="10652178" cy="575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05870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33903" y="741390"/>
            <a:ext cx="1195809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除了可以按地区查看，还可以按照自己的位置附近的距离的长短查看：</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2290" name="图片 27" descr="15395132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31" y="2316770"/>
            <a:ext cx="7110752" cy="42606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0420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sp>
        <p:nvSpPr>
          <p:cNvPr id="3" name="Rectangle 4">
            <a:extLst>
              <a:ext uri="{FF2B5EF4-FFF2-40B4-BE49-F238E27FC236}">
                <a16:creationId xmlns:a16="http://schemas.microsoft.com/office/drawing/2014/main" id="{D4BF7658-E574-411E-9471-43D5B0AEDB54}"/>
              </a:ext>
            </a:extLst>
          </p:cNvPr>
          <p:cNvSpPr>
            <a:spLocks noChangeArrowheads="1"/>
          </p:cNvSpPr>
          <p:nvPr/>
        </p:nvSpPr>
        <p:spPr bwMode="auto">
          <a:xfrm>
            <a:off x="225624" y="1627100"/>
            <a:ext cx="423649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4400" dirty="0">
                <a:latin typeface="微软雅黑" panose="020B0503020204020204" pitchFamily="34" charset="-122"/>
                <a:ea typeface="微软雅黑" panose="020B0503020204020204" pitchFamily="34" charset="-122"/>
                <a:cs typeface="Times New Roman" panose="02020603050405020304" pitchFamily="18" charset="0"/>
              </a:rPr>
              <a:t>图像上的地理位置，用探针定位和查找，定位后用文字进行更加详细的搜索：</a:t>
            </a:r>
            <a:endParaRPr kumimoji="0" lang="zh-CN" altLang="zh-CN" sz="8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3314" name="图片 28" descr="1539514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778" y="766849"/>
            <a:ext cx="3357562" cy="5981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315" name="图片 29" descr="72089546324900288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4451" y="788582"/>
            <a:ext cx="3352119" cy="59593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0418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sp>
        <p:nvSpPr>
          <p:cNvPr id="4" name="矩形 3"/>
          <p:cNvSpPr/>
          <p:nvPr/>
        </p:nvSpPr>
        <p:spPr>
          <a:xfrm>
            <a:off x="0" y="1817247"/>
            <a:ext cx="4881282" cy="3416320"/>
          </a:xfrm>
          <a:prstGeom prst="rect">
            <a:avLst/>
          </a:prstGeom>
        </p:spPr>
        <p:txBody>
          <a:bodyPr wrap="square">
            <a:spAutoFit/>
          </a:bodyPr>
          <a:lstStyle/>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可以基于定位的地点周围的所有信息形成渔情分析：</a:t>
            </a:r>
          </a:p>
          <a:p>
            <a:pPr marL="133350" indent="266700" algn="just">
              <a:spcAft>
                <a:spcPts val="0"/>
              </a:spcAft>
            </a:pPr>
            <a:r>
              <a:rPr lang="zh-CN" altLang="zh-CN" sz="3600" kern="100" dirty="0">
                <a:latin typeface="微软雅黑" panose="020B0503020204020204" pitchFamily="34" charset="-122"/>
                <a:ea typeface="微软雅黑" panose="020B0503020204020204" pitchFamily="34" charset="-122"/>
              </a:rPr>
              <a:t>（鱼种，钓场，鱼饵，钓法，风向，潮汐，湿度，气候，气压）</a:t>
            </a:r>
          </a:p>
        </p:txBody>
      </p:sp>
      <p:pic>
        <p:nvPicPr>
          <p:cNvPr id="14338" name="图片 31" descr="153951458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671" y="699247"/>
            <a:ext cx="2911021" cy="608544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339" name="图片 32" descr="1539514613(1)"/>
          <p:cNvPicPr>
            <a:picLocks noChangeAspect="1" noChangeArrowheads="1"/>
          </p:cNvPicPr>
          <p:nvPr/>
        </p:nvPicPr>
        <p:blipFill rotWithShape="1">
          <a:blip r:embed="rId4">
            <a:extLst>
              <a:ext uri="{28A0092B-C50C-407E-A947-70E740481C1C}">
                <a14:useLocalDpi xmlns:a14="http://schemas.microsoft.com/office/drawing/2010/main" val="0"/>
              </a:ext>
            </a:extLst>
          </a:blip>
          <a:srcRect t="21011"/>
          <a:stretch/>
        </p:blipFill>
        <p:spPr bwMode="auto">
          <a:xfrm>
            <a:off x="8597702" y="699247"/>
            <a:ext cx="3289500" cy="60858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18663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pic>
        <p:nvPicPr>
          <p:cNvPr id="15362"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b="64675"/>
          <a:stretch/>
        </p:blipFill>
        <p:spPr bwMode="auto">
          <a:xfrm>
            <a:off x="518052" y="1131627"/>
            <a:ext cx="321655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36470" b="32301"/>
          <a:stretch/>
        </p:blipFill>
        <p:spPr bwMode="auto">
          <a:xfrm>
            <a:off x="307132" y="4218987"/>
            <a:ext cx="3638392" cy="26059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图片 38" descr="1539514660(1)"/>
          <p:cNvPicPr>
            <a:picLocks noChangeAspect="1" noChangeArrowheads="1"/>
          </p:cNvPicPr>
          <p:nvPr/>
        </p:nvPicPr>
        <p:blipFill rotWithShape="1">
          <a:blip r:embed="rId3">
            <a:extLst>
              <a:ext uri="{28A0092B-C50C-407E-A947-70E740481C1C}">
                <a14:useLocalDpi xmlns:a14="http://schemas.microsoft.com/office/drawing/2010/main" val="0"/>
              </a:ext>
            </a:extLst>
          </a:blip>
          <a:srcRect t="69624" b="1366"/>
          <a:stretch/>
        </p:blipFill>
        <p:spPr bwMode="auto">
          <a:xfrm>
            <a:off x="4039088" y="1118717"/>
            <a:ext cx="3876286" cy="257913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1450" t="52094" r="6489" b="5657"/>
          <a:stretch/>
        </p:blipFill>
        <p:spPr bwMode="auto">
          <a:xfrm>
            <a:off x="8305628" y="1094562"/>
            <a:ext cx="3550032" cy="25318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37" descr="1539514652(1)"/>
          <p:cNvPicPr>
            <a:picLocks noChangeAspect="1" noChangeArrowheads="1"/>
          </p:cNvPicPr>
          <p:nvPr/>
        </p:nvPicPr>
        <p:blipFill rotWithShape="1">
          <a:blip r:embed="rId4">
            <a:extLst>
              <a:ext uri="{28A0092B-C50C-407E-A947-70E740481C1C}">
                <a14:useLocalDpi xmlns:a14="http://schemas.microsoft.com/office/drawing/2010/main" val="0"/>
              </a:ext>
            </a:extLst>
          </a:blip>
          <a:srcRect l="2653" t="1739" r="3837" b="51959"/>
          <a:stretch/>
        </p:blipFill>
        <p:spPr bwMode="auto">
          <a:xfrm>
            <a:off x="8305628" y="4101046"/>
            <a:ext cx="3547818" cy="273006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5" name="图片 33" descr="153951466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064" y="4213710"/>
            <a:ext cx="3646334" cy="25978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726218" y="669962"/>
            <a:ext cx="800219" cy="461665"/>
          </a:xfrm>
          <a:prstGeom prst="rect">
            <a:avLst/>
          </a:prstGeom>
          <a:noFill/>
        </p:spPr>
        <p:txBody>
          <a:bodyPr wrap="none" rtlCol="0">
            <a:spAutoFit/>
          </a:bodyPr>
          <a:lstStyle/>
          <a:p>
            <a:r>
              <a:rPr lang="zh-CN" altLang="en-US" sz="2400" b="1" dirty="0" smtClean="0"/>
              <a:t>潮汐</a:t>
            </a:r>
            <a:endParaRPr lang="zh-CN" altLang="en-US" sz="2400" b="1" dirty="0"/>
          </a:p>
        </p:txBody>
      </p:sp>
      <p:sp>
        <p:nvSpPr>
          <p:cNvPr id="11" name="文本框 10"/>
          <p:cNvSpPr txBox="1"/>
          <p:nvPr/>
        </p:nvSpPr>
        <p:spPr>
          <a:xfrm>
            <a:off x="1726217" y="3795001"/>
            <a:ext cx="800219" cy="461665"/>
          </a:xfrm>
          <a:prstGeom prst="rect">
            <a:avLst/>
          </a:prstGeom>
          <a:noFill/>
        </p:spPr>
        <p:txBody>
          <a:bodyPr wrap="none" rtlCol="0">
            <a:spAutoFit/>
          </a:bodyPr>
          <a:lstStyle/>
          <a:p>
            <a:r>
              <a:rPr lang="zh-CN" altLang="en-US" sz="2400" b="1" dirty="0" smtClean="0"/>
              <a:t>温度</a:t>
            </a:r>
            <a:endParaRPr lang="zh-CN" altLang="en-US" sz="2400" b="1" dirty="0"/>
          </a:p>
        </p:txBody>
      </p:sp>
      <p:sp>
        <p:nvSpPr>
          <p:cNvPr id="12" name="文本框 11"/>
          <p:cNvSpPr txBox="1"/>
          <p:nvPr/>
        </p:nvSpPr>
        <p:spPr>
          <a:xfrm>
            <a:off x="9746083" y="612560"/>
            <a:ext cx="800219" cy="461665"/>
          </a:xfrm>
          <a:prstGeom prst="rect">
            <a:avLst/>
          </a:prstGeom>
          <a:noFill/>
        </p:spPr>
        <p:txBody>
          <a:bodyPr wrap="none" rtlCol="0">
            <a:spAutoFit/>
          </a:bodyPr>
          <a:lstStyle/>
          <a:p>
            <a:r>
              <a:rPr lang="zh-CN" altLang="en-US" sz="2400" b="1" dirty="0" smtClean="0"/>
              <a:t>风力</a:t>
            </a:r>
            <a:endParaRPr lang="zh-CN" altLang="en-US" sz="2400" b="1" dirty="0"/>
          </a:p>
        </p:txBody>
      </p:sp>
      <p:sp>
        <p:nvSpPr>
          <p:cNvPr id="13" name="文本框 12"/>
          <p:cNvSpPr txBox="1"/>
          <p:nvPr/>
        </p:nvSpPr>
        <p:spPr>
          <a:xfrm>
            <a:off x="5357878" y="632897"/>
            <a:ext cx="800219" cy="461665"/>
          </a:xfrm>
          <a:prstGeom prst="rect">
            <a:avLst/>
          </a:prstGeom>
          <a:noFill/>
        </p:spPr>
        <p:txBody>
          <a:bodyPr wrap="none" rtlCol="0">
            <a:spAutoFit/>
          </a:bodyPr>
          <a:lstStyle/>
          <a:p>
            <a:r>
              <a:rPr lang="zh-CN" altLang="en-US" sz="2400" b="1" dirty="0" smtClean="0"/>
              <a:t>气候</a:t>
            </a:r>
            <a:endParaRPr lang="zh-CN" altLang="en-US" sz="2400" b="1" dirty="0"/>
          </a:p>
        </p:txBody>
      </p:sp>
      <p:sp>
        <p:nvSpPr>
          <p:cNvPr id="14" name="文本框 13"/>
          <p:cNvSpPr txBox="1"/>
          <p:nvPr/>
        </p:nvSpPr>
        <p:spPr>
          <a:xfrm>
            <a:off x="5357878" y="3778939"/>
            <a:ext cx="800219" cy="461665"/>
          </a:xfrm>
          <a:prstGeom prst="rect">
            <a:avLst/>
          </a:prstGeom>
          <a:noFill/>
        </p:spPr>
        <p:txBody>
          <a:bodyPr wrap="none" rtlCol="0">
            <a:spAutoFit/>
          </a:bodyPr>
          <a:lstStyle/>
          <a:p>
            <a:r>
              <a:rPr lang="zh-CN" altLang="en-US" sz="2400" b="1" dirty="0"/>
              <a:t>气压</a:t>
            </a:r>
          </a:p>
        </p:txBody>
      </p:sp>
      <p:sp>
        <p:nvSpPr>
          <p:cNvPr id="15" name="文本框 14"/>
          <p:cNvSpPr txBox="1"/>
          <p:nvPr/>
        </p:nvSpPr>
        <p:spPr>
          <a:xfrm>
            <a:off x="9746083" y="3670955"/>
            <a:ext cx="800219" cy="461665"/>
          </a:xfrm>
          <a:prstGeom prst="rect">
            <a:avLst/>
          </a:prstGeom>
          <a:noFill/>
        </p:spPr>
        <p:txBody>
          <a:bodyPr wrap="none" rtlCol="0">
            <a:spAutoFit/>
          </a:bodyPr>
          <a:lstStyle/>
          <a:p>
            <a:r>
              <a:rPr lang="zh-CN" altLang="en-US" sz="2400" b="1" dirty="0" smtClean="0"/>
              <a:t>风向</a:t>
            </a:r>
            <a:endParaRPr lang="en-US" altLang="zh-CN" sz="2400" b="1" dirty="0" smtClean="0"/>
          </a:p>
        </p:txBody>
      </p:sp>
    </p:spTree>
    <p:extLst>
      <p:ext uri="{BB962C8B-B14F-4D97-AF65-F5344CB8AC3E}">
        <p14:creationId xmlns:p14="http://schemas.microsoft.com/office/powerpoint/2010/main" val="277047879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30A56-9851-43CD-B995-4E0D88E7C0C5}"/>
              </a:ext>
            </a:extLst>
          </p:cNvPr>
          <p:cNvSpPr>
            <a:spLocks noGrp="1"/>
          </p:cNvSpPr>
          <p:nvPr>
            <p:ph type="title"/>
          </p:nvPr>
        </p:nvSpPr>
        <p:spPr/>
        <p:txBody>
          <a:bodyPr>
            <a:normAutofit fontScale="90000"/>
          </a:bodyPr>
          <a:lstStyle/>
          <a:p>
            <a:r>
              <a:rPr lang="zh-CN" altLang="en-US" dirty="0"/>
              <a:t>可行性分析报告</a:t>
            </a:r>
          </a:p>
        </p:txBody>
      </p:sp>
      <p:sp>
        <p:nvSpPr>
          <p:cNvPr id="3" name="矩形 2">
            <a:extLst>
              <a:ext uri="{FF2B5EF4-FFF2-40B4-BE49-F238E27FC236}">
                <a16:creationId xmlns:a16="http://schemas.microsoft.com/office/drawing/2014/main" id="{FF74FF99-AE9B-47EA-B08B-ACF2C6808F73}"/>
              </a:ext>
            </a:extLst>
          </p:cNvPr>
          <p:cNvSpPr/>
          <p:nvPr/>
        </p:nvSpPr>
        <p:spPr>
          <a:xfrm>
            <a:off x="0" y="513080"/>
            <a:ext cx="13096240" cy="1660070"/>
          </a:xfrm>
          <a:prstGeom prst="rect">
            <a:avLst/>
          </a:prstGeom>
        </p:spPr>
        <p:txBody>
          <a:bodyPr wrap="square">
            <a:spAutoFit/>
          </a:bodyPr>
          <a:lstStyle/>
          <a:p>
            <a:pPr algn="just">
              <a:lnSpc>
                <a:spcPct val="172000"/>
              </a:lnSpc>
              <a:spcBef>
                <a:spcPts val="1300"/>
              </a:spcBef>
              <a:spcAft>
                <a:spcPts val="1300"/>
              </a:spcAft>
            </a:pPr>
            <a:r>
              <a:rPr lang="zh-CN" altLang="zh-CN" sz="3200" b="1" kern="100" dirty="0">
                <a:latin typeface="微软雅黑" panose="020B0503020204020204" pitchFamily="34" charset="-122"/>
                <a:ea typeface="微软雅黑" panose="020B0503020204020204" pitchFamily="34" charset="-122"/>
              </a:rPr>
              <a:t>可选择的系统方案</a:t>
            </a:r>
            <a:r>
              <a:rPr lang="en-US" altLang="zh-CN" sz="3200" b="1" kern="100" dirty="0">
                <a:latin typeface="微软雅黑" panose="020B0503020204020204" pitchFamily="34" charset="-122"/>
                <a:ea typeface="微软雅黑" panose="020B0503020204020204" pitchFamily="34" charset="-122"/>
              </a:rPr>
              <a:t>-APP</a:t>
            </a:r>
            <a:endParaRPr lang="zh-CN" altLang="zh-CN" sz="3200" b="1"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1600" kern="100" dirty="0">
                <a:latin typeface="微软雅黑" panose="020B0503020204020204" pitchFamily="34" charset="-122"/>
                <a:ea typeface="微软雅黑" panose="020B0503020204020204" pitchFamily="34" charset="-122"/>
              </a:rPr>
              <a:t>使用</a:t>
            </a:r>
            <a:r>
              <a:rPr lang="en-US" altLang="zh-CN" sz="1600" kern="100" dirty="0">
                <a:latin typeface="微软雅黑" panose="020B0503020204020204" pitchFamily="34" charset="-122"/>
                <a:ea typeface="微软雅黑" panose="020B0503020204020204" pitchFamily="34" charset="-122"/>
              </a:rPr>
              <a:t>Android</a:t>
            </a:r>
            <a:r>
              <a:rPr lang="zh-CN" altLang="zh-CN" sz="1600" kern="100" dirty="0">
                <a:latin typeface="微软雅黑" panose="020B0503020204020204" pitchFamily="34" charset="-122"/>
                <a:ea typeface="微软雅黑" panose="020B0503020204020204" pitchFamily="34" charset="-122"/>
              </a:rPr>
              <a:t>平台，后台采用</a:t>
            </a:r>
            <a:r>
              <a:rPr lang="en-US" altLang="zh-CN" sz="1600" kern="100" dirty="0">
                <a:latin typeface="微软雅黑" panose="020B0503020204020204" pitchFamily="34" charset="-122"/>
                <a:ea typeface="微软雅黑" panose="020B0503020204020204" pitchFamily="34" charset="-122"/>
              </a:rPr>
              <a:t>Servlet</a:t>
            </a:r>
            <a:r>
              <a:rPr lang="zh-CN" altLang="zh-CN" sz="1600" kern="100" dirty="0">
                <a:latin typeface="微软雅黑" panose="020B0503020204020204" pitchFamily="34" charset="-122"/>
                <a:ea typeface="微软雅黑" panose="020B0503020204020204" pitchFamily="34" charset="-122"/>
              </a:rPr>
              <a:t>或者</a:t>
            </a:r>
            <a:r>
              <a:rPr lang="en-US" altLang="zh-CN" sz="1600" kern="100" dirty="0">
                <a:latin typeface="微软雅黑" panose="020B0503020204020204" pitchFamily="34" charset="-122"/>
                <a:ea typeface="微软雅黑" panose="020B0503020204020204" pitchFamily="34" charset="-122"/>
              </a:rPr>
              <a:t>Spring Boot </a:t>
            </a:r>
            <a:r>
              <a:rPr lang="zh-CN" altLang="zh-CN" sz="1600" kern="100" dirty="0">
                <a:latin typeface="微软雅黑" panose="020B0503020204020204" pitchFamily="34" charset="-122"/>
                <a:ea typeface="微软雅黑" panose="020B0503020204020204" pitchFamily="34" charset="-122"/>
              </a:rPr>
              <a:t>提供</a:t>
            </a:r>
            <a:r>
              <a:rPr lang="en-US" altLang="zh-CN" sz="1600" kern="100" dirty="0">
                <a:latin typeface="微软雅黑" panose="020B0503020204020204" pitchFamily="34" charset="-122"/>
                <a:ea typeface="微软雅黑" panose="020B0503020204020204" pitchFamily="34" charset="-122"/>
              </a:rPr>
              <a:t>Http</a:t>
            </a:r>
            <a:r>
              <a:rPr lang="zh-CN" altLang="zh-CN" sz="1600" kern="100" dirty="0">
                <a:latin typeface="微软雅黑" panose="020B0503020204020204" pitchFamily="34" charset="-122"/>
                <a:ea typeface="微软雅黑" panose="020B0503020204020204" pitchFamily="34" charset="-122"/>
              </a:rPr>
              <a:t>服务。</a:t>
            </a:r>
            <a:endParaRPr lang="en-US" altLang="zh-CN" sz="1600" kern="100" dirty="0">
              <a:latin typeface="微软雅黑" panose="020B0503020204020204" pitchFamily="34" charset="-122"/>
              <a:ea typeface="微软雅黑" panose="020B0503020204020204" pitchFamily="34" charset="-122"/>
            </a:endParaRPr>
          </a:p>
          <a:p>
            <a:pPr indent="266700" algn="just">
              <a:spcAft>
                <a:spcPts val="0"/>
              </a:spcAft>
            </a:pPr>
            <a:r>
              <a:rPr lang="zh-CN" altLang="zh-CN" sz="1600" kern="100" dirty="0">
                <a:latin typeface="微软雅黑" panose="020B0503020204020204" pitchFamily="34" charset="-122"/>
                <a:ea typeface="微软雅黑" panose="020B0503020204020204" pitchFamily="34" charset="-122"/>
              </a:rPr>
              <a:t>使用</a:t>
            </a:r>
            <a:r>
              <a:rPr lang="en-US" altLang="zh-CN" sz="1600" kern="100" dirty="0">
                <a:latin typeface="微软雅黑" panose="020B0503020204020204" pitchFamily="34" charset="-122"/>
                <a:ea typeface="微软雅黑" panose="020B0503020204020204" pitchFamily="34" charset="-122"/>
              </a:rPr>
              <a:t>Apache</a:t>
            </a:r>
            <a:r>
              <a:rPr lang="zh-CN" altLang="zh-CN" sz="1600" kern="100" dirty="0">
                <a:latin typeface="微软雅黑" panose="020B0503020204020204" pitchFamily="34" charset="-122"/>
                <a:ea typeface="微软雅黑" panose="020B0503020204020204" pitchFamily="34" charset="-122"/>
              </a:rPr>
              <a:t>服务器做静态文件服务，</a:t>
            </a:r>
            <a:r>
              <a:rPr lang="en-US" altLang="zh-CN" sz="1600" kern="100" dirty="0">
                <a:latin typeface="微软雅黑" panose="020B0503020204020204" pitchFamily="34" charset="-122"/>
                <a:ea typeface="微软雅黑" panose="020B0503020204020204" pitchFamily="34" charset="-122"/>
              </a:rPr>
              <a:t>Nodejs</a:t>
            </a:r>
            <a:r>
              <a:rPr lang="zh-CN" altLang="zh-CN" sz="1600" kern="100" dirty="0">
                <a:latin typeface="微软雅黑" panose="020B0503020204020204" pitchFamily="34" charset="-122"/>
                <a:ea typeface="微软雅黑" panose="020B0503020204020204" pitchFamily="34" charset="-122"/>
              </a:rPr>
              <a:t>或者是</a:t>
            </a:r>
            <a:r>
              <a:rPr lang="en-US" altLang="zh-CN" sz="1600" kern="100" dirty="0">
                <a:latin typeface="微软雅黑" panose="020B0503020204020204" pitchFamily="34" charset="-122"/>
                <a:ea typeface="微软雅黑" panose="020B0503020204020204" pitchFamily="34" charset="-122"/>
              </a:rPr>
              <a:t>Servlet/Spring Boot</a:t>
            </a:r>
            <a:r>
              <a:rPr lang="zh-CN" altLang="zh-CN" sz="1600" kern="100" dirty="0">
                <a:latin typeface="微软雅黑" panose="020B0503020204020204" pitchFamily="34" charset="-122"/>
                <a:ea typeface="微软雅黑" panose="020B0503020204020204" pitchFamily="34" charset="-122"/>
              </a:rPr>
              <a:t>提供接口，使用</a:t>
            </a:r>
            <a:r>
              <a:rPr lang="en-US" altLang="zh-CN" sz="1600" kern="100" dirty="0" smtClean="0">
                <a:latin typeface="微软雅黑" panose="020B0503020204020204" pitchFamily="34" charset="-122"/>
                <a:ea typeface="微软雅黑" panose="020B0503020204020204" pitchFamily="34" charset="-122"/>
              </a:rPr>
              <a:t>Vue.js</a:t>
            </a:r>
            <a:r>
              <a:rPr lang="zh-CN" altLang="zh-CN" sz="1600" kern="100" dirty="0">
                <a:latin typeface="微软雅黑" panose="020B0503020204020204" pitchFamily="34" charset="-122"/>
                <a:ea typeface="微软雅黑" panose="020B0503020204020204" pitchFamily="34" charset="-122"/>
              </a:rPr>
              <a:t>框架做平台后台管理用户界面。</a:t>
            </a:r>
          </a:p>
        </p:txBody>
      </p:sp>
      <p:pic>
        <p:nvPicPr>
          <p:cNvPr id="6146" name="图片 17" descr="1538229060(1)">
            <a:extLst>
              <a:ext uri="{FF2B5EF4-FFF2-40B4-BE49-F238E27FC236}">
                <a16:creationId xmlns:a16="http://schemas.microsoft.com/office/drawing/2014/main" id="{0C6795B3-6198-4AEC-AD35-8F633A89C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32" y="2173150"/>
            <a:ext cx="10141268" cy="436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694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E4CD8-E2F8-4E2B-8E69-2C4D5DB50BFE}"/>
              </a:ext>
            </a:extLst>
          </p:cNvPr>
          <p:cNvSpPr>
            <a:spLocks noGrp="1"/>
          </p:cNvSpPr>
          <p:nvPr>
            <p:ph type="title"/>
          </p:nvPr>
        </p:nvSpPr>
        <p:spPr/>
        <p:txBody>
          <a:bodyPr>
            <a:normAutofit fontScale="90000"/>
          </a:bodyPr>
          <a:lstStyle/>
          <a:p>
            <a:r>
              <a:rPr lang="zh-CN" altLang="en-US" dirty="0"/>
              <a:t>可行性分析报告</a:t>
            </a:r>
          </a:p>
        </p:txBody>
      </p:sp>
      <p:sp>
        <p:nvSpPr>
          <p:cNvPr id="3" name="矩形 2">
            <a:extLst>
              <a:ext uri="{FF2B5EF4-FFF2-40B4-BE49-F238E27FC236}">
                <a16:creationId xmlns:a16="http://schemas.microsoft.com/office/drawing/2014/main" id="{0C3C428C-6B96-436C-AD7C-D0ED37EC68BE}"/>
              </a:ext>
            </a:extLst>
          </p:cNvPr>
          <p:cNvSpPr/>
          <p:nvPr/>
        </p:nvSpPr>
        <p:spPr>
          <a:xfrm>
            <a:off x="264160" y="417512"/>
            <a:ext cx="11348720" cy="1937069"/>
          </a:xfrm>
          <a:prstGeom prst="rect">
            <a:avLst/>
          </a:prstGeom>
        </p:spPr>
        <p:txBody>
          <a:bodyPr wrap="square">
            <a:spAutoFit/>
          </a:bodyPr>
          <a:lstStyle/>
          <a:p>
            <a:pPr algn="just">
              <a:lnSpc>
                <a:spcPct val="172000"/>
              </a:lnSpc>
              <a:spcBef>
                <a:spcPts val="1300"/>
              </a:spcBef>
              <a:spcAft>
                <a:spcPts val="1300"/>
              </a:spcAft>
            </a:pPr>
            <a:r>
              <a:rPr lang="zh-CN" altLang="zh-CN" sz="3200" b="1" kern="100" dirty="0">
                <a:latin typeface="微软雅黑" panose="020B0503020204020204" pitchFamily="34" charset="-122"/>
                <a:ea typeface="微软雅黑" panose="020B0503020204020204" pitchFamily="34" charset="-122"/>
              </a:rPr>
              <a:t>可选择的系统方案</a:t>
            </a:r>
            <a:r>
              <a:rPr lang="en-US" altLang="zh-CN" sz="3200" b="1" kern="100" dirty="0">
                <a:latin typeface="微软雅黑" panose="020B0503020204020204" pitchFamily="34" charset="-122"/>
                <a:ea typeface="微软雅黑" panose="020B0503020204020204" pitchFamily="34" charset="-122"/>
              </a:rPr>
              <a:t>-</a:t>
            </a:r>
            <a:r>
              <a:rPr lang="zh-CN" altLang="zh-CN" sz="3200" b="1" kern="100" dirty="0">
                <a:latin typeface="微软雅黑" panose="020B0503020204020204" pitchFamily="34" charset="-122"/>
                <a:ea typeface="微软雅黑" panose="020B0503020204020204" pitchFamily="34" charset="-122"/>
              </a:rPr>
              <a:t>微信小程序</a:t>
            </a:r>
          </a:p>
          <a:p>
            <a:pPr indent="266700" algn="just">
              <a:spcAft>
                <a:spcPts val="0"/>
              </a:spcAft>
            </a:pPr>
            <a:r>
              <a:rPr lang="zh-CN" altLang="zh-CN" kern="100" dirty="0">
                <a:latin typeface="微软雅黑" panose="020B0503020204020204" pitchFamily="34" charset="-122"/>
                <a:ea typeface="微软雅黑" panose="020B0503020204020204" pitchFamily="34" charset="-122"/>
              </a:rPr>
              <a:t>使用微信小程序平台，后台采用</a:t>
            </a:r>
            <a:r>
              <a:rPr lang="en-US" altLang="zh-CN" kern="100" dirty="0">
                <a:latin typeface="微软雅黑" panose="020B0503020204020204" pitchFamily="34" charset="-122"/>
                <a:ea typeface="微软雅黑" panose="020B0503020204020204" pitchFamily="34" charset="-122"/>
              </a:rPr>
              <a:t>Servlet</a:t>
            </a:r>
            <a:r>
              <a:rPr lang="zh-CN" altLang="zh-CN" kern="100" dirty="0">
                <a:latin typeface="微软雅黑" panose="020B0503020204020204" pitchFamily="34" charset="-122"/>
                <a:ea typeface="微软雅黑" panose="020B0503020204020204" pitchFamily="34" charset="-122"/>
              </a:rPr>
              <a:t>或者</a:t>
            </a:r>
            <a:r>
              <a:rPr lang="en-US" altLang="zh-CN" kern="100" dirty="0">
                <a:latin typeface="微软雅黑" panose="020B0503020204020204" pitchFamily="34" charset="-122"/>
                <a:ea typeface="微软雅黑" panose="020B0503020204020204" pitchFamily="34" charset="-122"/>
              </a:rPr>
              <a:t>Spring Boot </a:t>
            </a:r>
            <a:r>
              <a:rPr lang="zh-CN" altLang="zh-CN" kern="100" dirty="0">
                <a:latin typeface="微软雅黑" panose="020B0503020204020204" pitchFamily="34" charset="-122"/>
                <a:ea typeface="微软雅黑" panose="020B0503020204020204" pitchFamily="34" charset="-122"/>
              </a:rPr>
              <a:t>提供</a:t>
            </a:r>
            <a:r>
              <a:rPr lang="en-US" altLang="zh-CN" kern="100" dirty="0">
                <a:latin typeface="微软雅黑" panose="020B0503020204020204" pitchFamily="34" charset="-122"/>
                <a:ea typeface="微软雅黑" panose="020B0503020204020204" pitchFamily="34" charset="-122"/>
              </a:rPr>
              <a:t>Http</a:t>
            </a:r>
            <a:r>
              <a:rPr lang="zh-CN" altLang="zh-CN" kern="100" dirty="0">
                <a:latin typeface="微软雅黑" panose="020B0503020204020204" pitchFamily="34" charset="-122"/>
                <a:ea typeface="微软雅黑" panose="020B0503020204020204" pitchFamily="34" charset="-122"/>
              </a:rPr>
              <a:t>服务。</a:t>
            </a:r>
          </a:p>
          <a:p>
            <a:pPr indent="266700" algn="just">
              <a:spcAft>
                <a:spcPts val="0"/>
              </a:spcAft>
            </a:pPr>
            <a:r>
              <a:rPr lang="zh-CN" altLang="zh-CN" kern="100" dirty="0">
                <a:latin typeface="微软雅黑" panose="020B0503020204020204" pitchFamily="34" charset="-122"/>
                <a:ea typeface="微软雅黑" panose="020B0503020204020204" pitchFamily="34" charset="-122"/>
              </a:rPr>
              <a:t>使用</a:t>
            </a:r>
            <a:r>
              <a:rPr lang="en-US" altLang="zh-CN" kern="100" dirty="0">
                <a:latin typeface="微软雅黑" panose="020B0503020204020204" pitchFamily="34" charset="-122"/>
                <a:ea typeface="微软雅黑" panose="020B0503020204020204" pitchFamily="34" charset="-122"/>
              </a:rPr>
              <a:t>Apache</a:t>
            </a:r>
            <a:r>
              <a:rPr lang="zh-CN" altLang="zh-CN" kern="100" dirty="0">
                <a:latin typeface="微软雅黑" panose="020B0503020204020204" pitchFamily="34" charset="-122"/>
                <a:ea typeface="微软雅黑" panose="020B0503020204020204" pitchFamily="34" charset="-122"/>
              </a:rPr>
              <a:t>服务器做静态文件服务，</a:t>
            </a:r>
            <a:r>
              <a:rPr lang="en-US" altLang="zh-CN" kern="100" dirty="0">
                <a:latin typeface="微软雅黑" panose="020B0503020204020204" pitchFamily="34" charset="-122"/>
                <a:ea typeface="微软雅黑" panose="020B0503020204020204" pitchFamily="34" charset="-122"/>
              </a:rPr>
              <a:t>Nodejs</a:t>
            </a:r>
            <a:r>
              <a:rPr lang="zh-CN" altLang="zh-CN" kern="100" dirty="0">
                <a:latin typeface="微软雅黑" panose="020B0503020204020204" pitchFamily="34" charset="-122"/>
                <a:ea typeface="微软雅黑" panose="020B0503020204020204" pitchFamily="34" charset="-122"/>
              </a:rPr>
              <a:t>或者是</a:t>
            </a:r>
            <a:r>
              <a:rPr lang="en-US" altLang="zh-CN" kern="100" dirty="0">
                <a:latin typeface="微软雅黑" panose="020B0503020204020204" pitchFamily="34" charset="-122"/>
                <a:ea typeface="微软雅黑" panose="020B0503020204020204" pitchFamily="34" charset="-122"/>
              </a:rPr>
              <a:t>Servlet/Spring Boot</a:t>
            </a:r>
            <a:r>
              <a:rPr lang="zh-CN" altLang="zh-CN" kern="100" dirty="0">
                <a:latin typeface="微软雅黑" panose="020B0503020204020204" pitchFamily="34" charset="-122"/>
                <a:ea typeface="微软雅黑" panose="020B0503020204020204" pitchFamily="34" charset="-122"/>
              </a:rPr>
              <a:t>提供接口，使用</a:t>
            </a:r>
            <a:r>
              <a:rPr lang="en-US" altLang="zh-CN" kern="100" dirty="0" err="1">
                <a:latin typeface="微软雅黑" panose="020B0503020204020204" pitchFamily="34" charset="-122"/>
                <a:ea typeface="微软雅黑" panose="020B0503020204020204" pitchFamily="34" charset="-122"/>
              </a:rPr>
              <a:t>Vuejs</a:t>
            </a:r>
            <a:r>
              <a:rPr lang="zh-CN" altLang="zh-CN" kern="100" dirty="0">
                <a:latin typeface="微软雅黑" panose="020B0503020204020204" pitchFamily="34" charset="-122"/>
                <a:ea typeface="微软雅黑" panose="020B0503020204020204" pitchFamily="34" charset="-122"/>
              </a:rPr>
              <a:t>框架做平台后台管理用户界面。</a:t>
            </a:r>
          </a:p>
        </p:txBody>
      </p:sp>
      <p:pic>
        <p:nvPicPr>
          <p:cNvPr id="7170" name="图片 18" descr="1538229270(1)">
            <a:extLst>
              <a:ext uri="{FF2B5EF4-FFF2-40B4-BE49-F238E27FC236}">
                <a16:creationId xmlns:a16="http://schemas.microsoft.com/office/drawing/2014/main" id="{9F06274B-65BB-468D-A955-8C1D5F276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822" y="2469039"/>
            <a:ext cx="10588356"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31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引言</a:t>
            </a:r>
            <a:endParaRPr lang="zh-CN" altLang="en-US" sz="3200" dirty="0"/>
          </a:p>
        </p:txBody>
      </p:sp>
      <p:sp>
        <p:nvSpPr>
          <p:cNvPr id="3" name="矩形 2"/>
          <p:cNvSpPr/>
          <p:nvPr/>
        </p:nvSpPr>
        <p:spPr>
          <a:xfrm>
            <a:off x="0" y="1065720"/>
            <a:ext cx="12191999" cy="5468164"/>
          </a:xfrm>
          <a:prstGeom prst="rect">
            <a:avLst/>
          </a:prstGeom>
        </p:spPr>
        <p:txBody>
          <a:bodyPr wrap="square">
            <a:spAutoFit/>
          </a:bodyPr>
          <a:lstStyle/>
          <a:p>
            <a:pPr lvl="1" fontAlgn="base">
              <a:spcBef>
                <a:spcPts val="600"/>
              </a:spcBef>
              <a:spcAft>
                <a:spcPts val="600"/>
              </a:spcAft>
            </a:pPr>
            <a:r>
              <a:rPr lang="en-US" altLang="zh-CN" sz="2800" b="1" kern="0" cap="all" dirty="0" smtClean="0">
                <a:latin typeface="微软雅黑" panose="020B0503020204020204" pitchFamily="34" charset="-122"/>
                <a:ea typeface="微软雅黑" panose="020B0503020204020204" pitchFamily="34" charset="-122"/>
                <a:cs typeface="Arial" panose="020B0604020202020204" pitchFamily="34" charset="0"/>
              </a:rPr>
              <a:t>1.目的</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50000"/>
              </a:lnSpc>
              <a:spcAft>
                <a:spcPts val="1000"/>
              </a:spcAft>
            </a:pPr>
            <a:r>
              <a:rPr lang="zh-CN" altLang="zh-CN" sz="2000" dirty="0">
                <a:solidFill>
                  <a:srgbClr val="000000"/>
                </a:solidFill>
                <a:latin typeface="Times New Roman" panose="02020603050405020304" pitchFamily="18" charset="0"/>
                <a:ea typeface="等线" panose="02010600030101010101" pitchFamily="2" charset="-122"/>
              </a:rPr>
              <a:t>需求开发计划的目的是描述渔乐生活项目需求开发工作的存在哪些角色和他们对应的职责，并定义此项工作的一部分将要执行的规划，活动和任务等。规划，活动和任务包括：规划活动的执行的方式（流程），确定对各个利益相关方和利益相关方团体采取何种方法来引出他们的需求，确定引出的需求如何进行分析，并定义如何记录，审查，验证，批准和控制需求，以形成项目需求的初始基线集。</a:t>
            </a:r>
            <a:endParaRPr lang="zh-CN" altLang="zh-CN" sz="2400" dirty="0">
              <a:latin typeface="Times New Roman" panose="02020603050405020304" pitchFamily="18" charset="0"/>
              <a:ea typeface="宋体" panose="02010600030101010101" pitchFamily="2" charset="-122"/>
            </a:endParaRPr>
          </a:p>
          <a:p>
            <a:pPr lvl="1" fontAlgn="base">
              <a:spcBef>
                <a:spcPts val="600"/>
              </a:spcBef>
              <a:spcAft>
                <a:spcPts val="600"/>
              </a:spcAft>
            </a:pPr>
            <a:r>
              <a:rPr lang="en-US" altLang="zh-CN" sz="2800" b="1" kern="0" cap="all" dirty="0" smtClean="0">
                <a:latin typeface="微软雅黑" panose="020B0503020204020204" pitchFamily="34" charset="-122"/>
                <a:ea typeface="微软雅黑" panose="020B0503020204020204" pitchFamily="34" charset="-122"/>
                <a:cs typeface="Arial" panose="020B0604020202020204" pitchFamily="34" charset="0"/>
              </a:rPr>
              <a:t>2.需求背景</a:t>
            </a:r>
            <a:endParaRPr lang="zh-CN" altLang="zh-CN" sz="28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a:p>
            <a:pPr indent="457200">
              <a:lnSpc>
                <a:spcPct val="150000"/>
              </a:lnSpc>
              <a:spcAft>
                <a:spcPts val="1000"/>
              </a:spcAft>
            </a:pPr>
            <a:r>
              <a:rPr lang="zh-CN" altLang="zh-CN" sz="2000" dirty="0">
                <a:solidFill>
                  <a:srgbClr val="000000"/>
                </a:solidFill>
                <a:latin typeface="Cambria" panose="02040503050406030204" pitchFamily="18" charset="0"/>
                <a:ea typeface="等线" panose="02010600030101010101" pitchFamily="2" charset="-122"/>
                <a:cs typeface="Times New Roman" panose="02020603050405020304" pitchFamily="18" charset="0"/>
              </a:rPr>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zh-CN" sz="2400" dirty="0">
              <a:effectLst/>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043062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D8B614-99FD-4198-B366-3F5E5E0A659F}"/>
              </a:ext>
            </a:extLst>
          </p:cNvPr>
          <p:cNvSpPr>
            <a:spLocks noGrp="1"/>
          </p:cNvSpPr>
          <p:nvPr>
            <p:ph type="title"/>
          </p:nvPr>
        </p:nvSpPr>
        <p:spPr>
          <a:xfrm>
            <a:off x="190500" y="3429992"/>
            <a:ext cx="17535930" cy="936648"/>
          </a:xfrm>
        </p:spPr>
        <p:txBody>
          <a:bodyPr>
            <a:normAutofit/>
          </a:bodyPr>
          <a:lstStyle/>
          <a:p>
            <a:r>
              <a:rPr lang="zh-CN" altLang="en-US" dirty="0"/>
              <a:t>可行性分析报告</a:t>
            </a:r>
          </a:p>
        </p:txBody>
      </p:sp>
      <p:sp>
        <p:nvSpPr>
          <p:cNvPr id="3" name="矩形 2">
            <a:extLst>
              <a:ext uri="{FF2B5EF4-FFF2-40B4-BE49-F238E27FC236}">
                <a16:creationId xmlns:a16="http://schemas.microsoft.com/office/drawing/2014/main" id="{A195F849-8C83-4354-8E34-1D52F3E34DF8}"/>
              </a:ext>
            </a:extLst>
          </p:cNvPr>
          <p:cNvSpPr/>
          <p:nvPr/>
        </p:nvSpPr>
        <p:spPr>
          <a:xfrm>
            <a:off x="190500" y="417512"/>
            <a:ext cx="11562080" cy="1937069"/>
          </a:xfrm>
          <a:prstGeom prst="rect">
            <a:avLst/>
          </a:prstGeom>
        </p:spPr>
        <p:txBody>
          <a:bodyPr wrap="square">
            <a:spAutoFit/>
          </a:bodyPr>
          <a:lstStyle/>
          <a:p>
            <a:pPr algn="just">
              <a:lnSpc>
                <a:spcPct val="172000"/>
              </a:lnSpc>
              <a:spcBef>
                <a:spcPts val="1300"/>
              </a:spcBef>
              <a:spcAft>
                <a:spcPts val="1300"/>
              </a:spcAft>
            </a:pPr>
            <a:r>
              <a:rPr lang="zh-CN" altLang="zh-CN" sz="3200" b="1" kern="100" dirty="0">
                <a:latin typeface="微软雅黑" panose="020B0503020204020204" pitchFamily="34" charset="-122"/>
                <a:ea typeface="微软雅黑" panose="020B0503020204020204" pitchFamily="34" charset="-122"/>
              </a:rPr>
              <a:t>可选择的系统方案</a:t>
            </a:r>
            <a:r>
              <a:rPr lang="en-US" altLang="zh-CN" sz="3200" b="1" kern="100" dirty="0">
                <a:latin typeface="微软雅黑" panose="020B0503020204020204" pitchFamily="34" charset="-122"/>
                <a:ea typeface="微软雅黑" panose="020B0503020204020204" pitchFamily="34" charset="-122"/>
              </a:rPr>
              <a:t>-H5</a:t>
            </a:r>
            <a:r>
              <a:rPr lang="zh-CN" altLang="zh-CN" sz="3200" b="1" kern="100" dirty="0">
                <a:latin typeface="微软雅黑" panose="020B0503020204020204" pitchFamily="34" charset="-122"/>
                <a:ea typeface="微软雅黑" panose="020B0503020204020204" pitchFamily="34" charset="-122"/>
              </a:rPr>
              <a:t>应用</a:t>
            </a:r>
          </a:p>
          <a:p>
            <a:pPr indent="266700" algn="just">
              <a:spcAft>
                <a:spcPts val="0"/>
              </a:spcAft>
            </a:pPr>
            <a:r>
              <a:rPr lang="zh-CN" altLang="zh-CN" kern="100" dirty="0">
                <a:latin typeface="微软雅黑" panose="020B0503020204020204" pitchFamily="34" charset="-122"/>
                <a:ea typeface="微软雅黑" panose="020B0503020204020204" pitchFamily="34" charset="-122"/>
              </a:rPr>
              <a:t>使用浏览器上的</a:t>
            </a:r>
            <a:r>
              <a:rPr lang="en-US" altLang="zh-CN" kern="100" dirty="0">
                <a:latin typeface="微软雅黑" panose="020B0503020204020204" pitchFamily="34" charset="-122"/>
                <a:ea typeface="微软雅黑" panose="020B0503020204020204" pitchFamily="34" charset="-122"/>
              </a:rPr>
              <a:t>H5</a:t>
            </a:r>
            <a:r>
              <a:rPr lang="zh-CN" altLang="zh-CN" kern="100" dirty="0">
                <a:latin typeface="微软雅黑" panose="020B0503020204020204" pitchFamily="34" charset="-122"/>
                <a:ea typeface="微软雅黑" panose="020B0503020204020204" pitchFamily="34" charset="-122"/>
              </a:rPr>
              <a:t>应用作为用户的入口，后台采用</a:t>
            </a:r>
            <a:r>
              <a:rPr lang="en-US" altLang="zh-CN" kern="100" dirty="0">
                <a:latin typeface="微软雅黑" panose="020B0503020204020204" pitchFamily="34" charset="-122"/>
                <a:ea typeface="微软雅黑" panose="020B0503020204020204" pitchFamily="34" charset="-122"/>
              </a:rPr>
              <a:t>Servlet</a:t>
            </a:r>
            <a:r>
              <a:rPr lang="zh-CN" altLang="zh-CN" kern="100" dirty="0">
                <a:latin typeface="微软雅黑" panose="020B0503020204020204" pitchFamily="34" charset="-122"/>
                <a:ea typeface="微软雅黑" panose="020B0503020204020204" pitchFamily="34" charset="-122"/>
              </a:rPr>
              <a:t>或者</a:t>
            </a:r>
            <a:r>
              <a:rPr lang="en-US" altLang="zh-CN" kern="100" dirty="0">
                <a:latin typeface="微软雅黑" panose="020B0503020204020204" pitchFamily="34" charset="-122"/>
                <a:ea typeface="微软雅黑" panose="020B0503020204020204" pitchFamily="34" charset="-122"/>
              </a:rPr>
              <a:t>Spring Boot </a:t>
            </a:r>
            <a:r>
              <a:rPr lang="zh-CN" altLang="zh-CN" kern="100" dirty="0">
                <a:latin typeface="微软雅黑" panose="020B0503020204020204" pitchFamily="34" charset="-122"/>
                <a:ea typeface="微软雅黑" panose="020B0503020204020204" pitchFamily="34" charset="-122"/>
              </a:rPr>
              <a:t>提供</a:t>
            </a:r>
            <a:r>
              <a:rPr lang="en-US" altLang="zh-CN" kern="100" dirty="0">
                <a:latin typeface="微软雅黑" panose="020B0503020204020204" pitchFamily="34" charset="-122"/>
                <a:ea typeface="微软雅黑" panose="020B0503020204020204" pitchFamily="34" charset="-122"/>
              </a:rPr>
              <a:t>Http</a:t>
            </a:r>
            <a:r>
              <a:rPr lang="zh-CN" altLang="zh-CN" kern="100" dirty="0">
                <a:latin typeface="微软雅黑" panose="020B0503020204020204" pitchFamily="34" charset="-122"/>
                <a:ea typeface="微软雅黑" panose="020B0503020204020204" pitchFamily="34" charset="-122"/>
              </a:rPr>
              <a:t>服务。</a:t>
            </a:r>
          </a:p>
          <a:p>
            <a:pPr indent="266700" algn="just">
              <a:spcAft>
                <a:spcPts val="0"/>
              </a:spcAft>
            </a:pPr>
            <a:r>
              <a:rPr lang="zh-CN" altLang="zh-CN" kern="100" dirty="0">
                <a:latin typeface="微软雅黑" panose="020B0503020204020204" pitchFamily="34" charset="-122"/>
                <a:ea typeface="微软雅黑" panose="020B0503020204020204" pitchFamily="34" charset="-122"/>
              </a:rPr>
              <a:t>使用</a:t>
            </a:r>
            <a:r>
              <a:rPr lang="en-US" altLang="zh-CN" kern="100" dirty="0">
                <a:latin typeface="微软雅黑" panose="020B0503020204020204" pitchFamily="34" charset="-122"/>
                <a:ea typeface="微软雅黑" panose="020B0503020204020204" pitchFamily="34" charset="-122"/>
              </a:rPr>
              <a:t>Apache</a:t>
            </a:r>
            <a:r>
              <a:rPr lang="zh-CN" altLang="zh-CN" kern="100" dirty="0">
                <a:latin typeface="微软雅黑" panose="020B0503020204020204" pitchFamily="34" charset="-122"/>
                <a:ea typeface="微软雅黑" panose="020B0503020204020204" pitchFamily="34" charset="-122"/>
              </a:rPr>
              <a:t>服务器做静态文件服务，</a:t>
            </a:r>
            <a:r>
              <a:rPr lang="en-US" altLang="zh-CN" kern="100" dirty="0">
                <a:latin typeface="微软雅黑" panose="020B0503020204020204" pitchFamily="34" charset="-122"/>
                <a:ea typeface="微软雅黑" panose="020B0503020204020204" pitchFamily="34" charset="-122"/>
              </a:rPr>
              <a:t>Nodejs</a:t>
            </a:r>
            <a:r>
              <a:rPr lang="zh-CN" altLang="zh-CN" kern="100" dirty="0">
                <a:latin typeface="微软雅黑" panose="020B0503020204020204" pitchFamily="34" charset="-122"/>
                <a:ea typeface="微软雅黑" panose="020B0503020204020204" pitchFamily="34" charset="-122"/>
              </a:rPr>
              <a:t>或者是</a:t>
            </a:r>
            <a:r>
              <a:rPr lang="en-US" altLang="zh-CN" kern="100" dirty="0">
                <a:latin typeface="微软雅黑" panose="020B0503020204020204" pitchFamily="34" charset="-122"/>
                <a:ea typeface="微软雅黑" panose="020B0503020204020204" pitchFamily="34" charset="-122"/>
              </a:rPr>
              <a:t>Servlet/Spring Boot</a:t>
            </a:r>
            <a:r>
              <a:rPr lang="zh-CN" altLang="zh-CN" kern="100" dirty="0">
                <a:latin typeface="微软雅黑" panose="020B0503020204020204" pitchFamily="34" charset="-122"/>
                <a:ea typeface="微软雅黑" panose="020B0503020204020204" pitchFamily="34" charset="-122"/>
              </a:rPr>
              <a:t>提供接口，使用</a:t>
            </a:r>
            <a:r>
              <a:rPr lang="en-US" altLang="zh-CN" kern="100" dirty="0" err="1">
                <a:latin typeface="微软雅黑" panose="020B0503020204020204" pitchFamily="34" charset="-122"/>
                <a:ea typeface="微软雅黑" panose="020B0503020204020204" pitchFamily="34" charset="-122"/>
              </a:rPr>
              <a:t>Vuejs</a:t>
            </a:r>
            <a:r>
              <a:rPr lang="zh-CN" altLang="zh-CN" kern="100" dirty="0">
                <a:latin typeface="微软雅黑" panose="020B0503020204020204" pitchFamily="34" charset="-122"/>
                <a:ea typeface="微软雅黑" panose="020B0503020204020204" pitchFamily="34" charset="-122"/>
              </a:rPr>
              <a:t>框架做平台后台管理用户界面。</a:t>
            </a:r>
          </a:p>
        </p:txBody>
      </p:sp>
      <p:pic>
        <p:nvPicPr>
          <p:cNvPr id="8194" name="图片 19" descr="1538230851(1)">
            <a:extLst>
              <a:ext uri="{FF2B5EF4-FFF2-40B4-BE49-F238E27FC236}">
                <a16:creationId xmlns:a16="http://schemas.microsoft.com/office/drawing/2014/main" id="{39760B90-84D0-44B7-B5EC-6893CD9BB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81" y="2354581"/>
            <a:ext cx="11362820" cy="422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645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sp>
        <p:nvSpPr>
          <p:cNvPr id="4" name="矩形 3">
            <a:extLst>
              <a:ext uri="{FF2B5EF4-FFF2-40B4-BE49-F238E27FC236}">
                <a16:creationId xmlns:a16="http://schemas.microsoft.com/office/drawing/2014/main" id="{21FB71FA-779C-4D20-8209-4BCE791CEC7B}"/>
              </a:ext>
            </a:extLst>
          </p:cNvPr>
          <p:cNvSpPr/>
          <p:nvPr/>
        </p:nvSpPr>
        <p:spPr>
          <a:xfrm>
            <a:off x="0" y="558772"/>
            <a:ext cx="3877985" cy="584775"/>
          </a:xfrm>
          <a:prstGeom prst="rect">
            <a:avLst/>
          </a:prstGeom>
        </p:spPr>
        <p:txBody>
          <a:bodyPr wrap="none">
            <a:spAutoFit/>
          </a:bodyPr>
          <a:lstStyle/>
          <a:p>
            <a:r>
              <a:rPr lang="zh-CN" altLang="zh-CN" sz="3200" b="1" kern="100" dirty="0">
                <a:latin typeface="微软雅黑" panose="020B0503020204020204" pitchFamily="34" charset="-122"/>
                <a:ea typeface="微软雅黑" panose="020B0503020204020204" pitchFamily="34" charset="-122"/>
                <a:cs typeface="Times New Roman" panose="02020603050405020304" pitchFamily="18" charset="0"/>
              </a:rPr>
              <a:t>选择最终方案的准则</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152141958"/>
              </p:ext>
            </p:extLst>
          </p:nvPr>
        </p:nvGraphicFramePr>
        <p:xfrm>
          <a:off x="654421" y="1095463"/>
          <a:ext cx="10883153" cy="5708749"/>
        </p:xfrm>
        <a:graphic>
          <a:graphicData uri="http://schemas.openxmlformats.org/drawingml/2006/table">
            <a:tbl>
              <a:tblPr/>
              <a:tblGrid>
                <a:gridCol w="1352431">
                  <a:extLst>
                    <a:ext uri="{9D8B030D-6E8A-4147-A177-3AD203B41FA5}">
                      <a16:colId xmlns:a16="http://schemas.microsoft.com/office/drawing/2014/main" val="1253837833"/>
                    </a:ext>
                  </a:extLst>
                </a:gridCol>
                <a:gridCol w="4609413">
                  <a:extLst>
                    <a:ext uri="{9D8B030D-6E8A-4147-A177-3AD203B41FA5}">
                      <a16:colId xmlns:a16="http://schemas.microsoft.com/office/drawing/2014/main" val="1546311082"/>
                    </a:ext>
                  </a:extLst>
                </a:gridCol>
                <a:gridCol w="4921309">
                  <a:extLst>
                    <a:ext uri="{9D8B030D-6E8A-4147-A177-3AD203B41FA5}">
                      <a16:colId xmlns:a16="http://schemas.microsoft.com/office/drawing/2014/main" val="3155759193"/>
                    </a:ext>
                  </a:extLst>
                </a:gridCol>
              </a:tblGrid>
              <a:tr h="258590">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优点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267970" algn="ctr">
                        <a:spcAft>
                          <a:spcPts val="0"/>
                        </a:spcAft>
                      </a:pPr>
                      <a:r>
                        <a:rPr lang="zh-CN" sz="2400" b="1" kern="100" dirty="0">
                          <a:effectLst/>
                          <a:latin typeface="Times New Roman" panose="02020603050405020304" pitchFamily="18" charset="0"/>
                          <a:ea typeface="宋体" panose="02010600030101010101" pitchFamily="2" charset="-122"/>
                        </a:rPr>
                        <a:t>缺点</a:t>
                      </a:r>
                      <a:endParaRPr lang="zh-CN" sz="240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extLst>
                  <a:ext uri="{0D108BD9-81ED-4DB2-BD59-A6C34878D82A}">
                    <a16:rowId xmlns:a16="http://schemas.microsoft.com/office/drawing/2014/main" val="3455784044"/>
                  </a:ext>
                </a:extLst>
              </a:tr>
              <a:tr h="155153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方案一</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使用</a:t>
                      </a:r>
                      <a:r>
                        <a:rPr lang="en-US" sz="2400" kern="100">
                          <a:effectLst/>
                          <a:latin typeface="Times New Roman" panose="02020603050405020304" pitchFamily="18" charset="0"/>
                          <a:ea typeface="宋体" panose="02010600030101010101" pitchFamily="2" charset="-122"/>
                        </a:rPr>
                        <a:t>app</a:t>
                      </a:r>
                      <a:r>
                        <a:rPr lang="zh-CN" sz="2400" kern="100">
                          <a:effectLst/>
                          <a:latin typeface="Times New Roman" panose="02020603050405020304" pitchFamily="18" charset="0"/>
                          <a:ea typeface="宋体" panose="02010600030101010101" pitchFamily="2" charset="-122"/>
                        </a:rPr>
                        <a:t>作为与用户交互的主要界面，可以充分发挥用户设备的硬件水平，提供最优质的用户界面和用户体验，但是基于组员技术水平，只能开发</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平台，不能开发</a:t>
                      </a:r>
                      <a:r>
                        <a:rPr lang="en-US" sz="2400" kern="100">
                          <a:effectLst/>
                          <a:latin typeface="Times New Roman" panose="02020603050405020304" pitchFamily="18" charset="0"/>
                          <a:ea typeface="宋体" panose="02010600030101010101" pitchFamily="2" charset="-122"/>
                        </a:rPr>
                        <a:t>ios</a:t>
                      </a:r>
                      <a:r>
                        <a:rPr lang="zh-CN" sz="2400" kern="100">
                          <a:effectLst/>
                          <a:latin typeface="Times New Roman" panose="02020603050405020304" pitchFamily="18" charset="0"/>
                          <a:ea typeface="宋体" panose="02010600030101010101" pitchFamily="2" charset="-122"/>
                        </a:rPr>
                        <a:t>平台。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本小组技术栈不全面，只能提供</a:t>
                      </a:r>
                      <a:r>
                        <a:rPr lang="en-US" sz="2400" kern="100">
                          <a:effectLst/>
                          <a:latin typeface="Times New Roman" panose="02020603050405020304" pitchFamily="18" charset="0"/>
                          <a:ea typeface="宋体" panose="02010600030101010101" pitchFamily="2" charset="-122"/>
                        </a:rPr>
                        <a:t>android</a:t>
                      </a:r>
                      <a:r>
                        <a:rPr lang="zh-CN" sz="2400" kern="100">
                          <a:effectLst/>
                          <a:latin typeface="Times New Roman" panose="02020603050405020304" pitchFamily="18" charset="0"/>
                          <a:ea typeface="宋体" panose="02010600030101010101" pitchFamily="2" charset="-122"/>
                        </a:rPr>
                        <a:t>平台的开发，不能保证在大部分的安卓手机上保持兼容问题。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107474"/>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方案二</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全平台方案，基于公众号易于推广，基于微信有利社交，界面灵活，有利于敏捷开发，后期维护升级方便。微信提供了摄像头等的硬件支持。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不能满足项目提出者的发私信的需求。微信不允许小程序内的通讯功能。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7607729"/>
                  </a:ext>
                </a:extLst>
              </a:tr>
              <a:tr h="1319629">
                <a:tc>
                  <a:txBody>
                    <a:bodyPr/>
                    <a:lstStyle/>
                    <a:p>
                      <a:pPr indent="127000" algn="just">
                        <a:spcAft>
                          <a:spcPts val="0"/>
                        </a:spcAft>
                      </a:pPr>
                      <a:r>
                        <a:rPr lang="zh-CN" sz="2400" b="1" kern="100">
                          <a:effectLst/>
                          <a:latin typeface="Times New Roman" panose="02020603050405020304" pitchFamily="18" charset="0"/>
                          <a:ea typeface="宋体" panose="02010600030101010101" pitchFamily="2" charset="-122"/>
                        </a:rPr>
                        <a:t>方案三</a:t>
                      </a:r>
                      <a:endParaRPr lang="zh-CN" sz="2400" kern="10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D7D7"/>
                    </a:solidFill>
                  </a:tcPr>
                </a:tc>
                <a:tc>
                  <a:txBody>
                    <a:bodyPr/>
                    <a:lstStyle/>
                    <a:p>
                      <a:pPr indent="127000" algn="just">
                        <a:spcAft>
                          <a:spcPts val="0"/>
                        </a:spcAft>
                      </a:pPr>
                      <a:r>
                        <a:rPr lang="zh-CN" sz="2400" kern="100">
                          <a:effectLst/>
                          <a:latin typeface="Times New Roman" panose="02020603050405020304" pitchFamily="18" charset="0"/>
                          <a:ea typeface="宋体" panose="02010600030101010101" pitchFamily="2" charset="-122"/>
                        </a:rPr>
                        <a:t>全平台方案，基于方案二，虽然两个本质上都是</a:t>
                      </a:r>
                      <a:r>
                        <a:rPr lang="en-US" sz="2400" kern="100">
                          <a:effectLst/>
                          <a:latin typeface="Times New Roman" panose="02020603050405020304" pitchFamily="18" charset="0"/>
                          <a:ea typeface="宋体" panose="02010600030101010101" pitchFamily="2" charset="-122"/>
                        </a:rPr>
                        <a:t>H5</a:t>
                      </a:r>
                      <a:r>
                        <a:rPr lang="zh-CN" sz="2400" kern="100">
                          <a:effectLst/>
                          <a:latin typeface="Times New Roman" panose="02020603050405020304" pitchFamily="18" charset="0"/>
                          <a:ea typeface="宋体" panose="02010600030101010101" pitchFamily="2" charset="-122"/>
                        </a:rPr>
                        <a:t>应用，开发限制减少，可以实现社交的需求。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just">
                        <a:spcAft>
                          <a:spcPts val="0"/>
                        </a:spcAft>
                      </a:pPr>
                      <a:r>
                        <a:rPr lang="zh-CN" sz="2400" kern="100" dirty="0">
                          <a:effectLst/>
                          <a:latin typeface="Times New Roman" panose="02020603050405020304" pitchFamily="18" charset="0"/>
                          <a:ea typeface="宋体" panose="02010600030101010101" pitchFamily="2" charset="-122"/>
                        </a:rPr>
                        <a:t>页面载入时间长，用户体验不好，相比微信小程序，和手机硬件的交互少，不利于后期的发展。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0879783"/>
                  </a:ext>
                </a:extLst>
              </a:tr>
            </a:tbl>
          </a:graphicData>
        </a:graphic>
      </p:graphicFrame>
    </p:spTree>
    <p:extLst>
      <p:ext uri="{BB962C8B-B14F-4D97-AF65-F5344CB8AC3E}">
        <p14:creationId xmlns:p14="http://schemas.microsoft.com/office/powerpoint/2010/main" val="199920614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23274" y="3625957"/>
            <a:ext cx="5310160" cy="646331"/>
          </a:xfrm>
          <a:prstGeom prst="rect">
            <a:avLst/>
          </a:prstGeom>
          <a:noFill/>
        </p:spPr>
        <p:txBody>
          <a:bodyPr wrap="square">
            <a:spAutoFit/>
          </a:bodyPr>
          <a:lstStyle/>
          <a:p>
            <a:pPr>
              <a:defRPr/>
            </a:pPr>
            <a:r>
              <a:rPr lang="zh-CN" altLang="en-US"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各</a:t>
            </a:r>
            <a:r>
              <a:rPr lang="zh-CN" altLang="en-US" sz="36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类子计划</a:t>
            </a:r>
            <a:endParaRPr lang="en-US" altLang="zh-CN" sz="36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03</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85039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范围管理计划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1</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267800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范围管理计划</a:t>
            </a:r>
            <a:endParaRPr lang="zh-CN" altLang="en-US" sz="3200" dirty="0"/>
          </a:p>
        </p:txBody>
      </p:sp>
      <p:pic>
        <p:nvPicPr>
          <p:cNvPr id="3" name="图片 2"/>
          <p:cNvPicPr>
            <a:picLocks noChangeAspect="1"/>
          </p:cNvPicPr>
          <p:nvPr/>
        </p:nvPicPr>
        <p:blipFill>
          <a:blip r:embed="rId3"/>
          <a:stretch>
            <a:fillRect/>
          </a:stretch>
        </p:blipFill>
        <p:spPr>
          <a:xfrm>
            <a:off x="1808922" y="818756"/>
            <a:ext cx="7977808" cy="5796958"/>
          </a:xfrm>
          <a:prstGeom prst="rect">
            <a:avLst/>
          </a:prstGeom>
        </p:spPr>
      </p:pic>
    </p:spTree>
    <p:extLst>
      <p:ext uri="{BB962C8B-B14F-4D97-AF65-F5344CB8AC3E}">
        <p14:creationId xmlns:p14="http://schemas.microsoft.com/office/powerpoint/2010/main" val="291666607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人力资源计划</a:t>
            </a: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2</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437595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p>
        </p:txBody>
      </p:sp>
      <p:sp>
        <p:nvSpPr>
          <p:cNvPr id="5" name="矩形 4"/>
          <p:cNvSpPr/>
          <p:nvPr/>
        </p:nvSpPr>
        <p:spPr>
          <a:xfrm>
            <a:off x="132302" y="612560"/>
            <a:ext cx="3030071" cy="769441"/>
          </a:xfrm>
          <a:prstGeom prst="rect">
            <a:avLst/>
          </a:prstGeom>
        </p:spPr>
        <p:txBody>
          <a:bodyPr wrap="square">
            <a:spAutoFit/>
          </a:bodyPr>
          <a:lstStyle/>
          <a:p>
            <a:r>
              <a:rPr lang="zh-CN" altLang="en-US" sz="4400" b="1" dirty="0" smtClean="0"/>
              <a:t>角色</a:t>
            </a:r>
            <a:r>
              <a:rPr lang="zh-CN" altLang="en-US" sz="4400" b="1" dirty="0"/>
              <a:t>和</a:t>
            </a:r>
            <a:r>
              <a:rPr lang="zh-CN" altLang="en-US" sz="4400" b="1" dirty="0" smtClean="0"/>
              <a:t>职责</a:t>
            </a:r>
            <a:endParaRPr lang="en-US" altLang="zh-CN" dirty="0"/>
          </a:p>
        </p:txBody>
      </p:sp>
      <p:sp>
        <p:nvSpPr>
          <p:cNvPr id="6" name="矩形 5"/>
          <p:cNvSpPr/>
          <p:nvPr/>
        </p:nvSpPr>
        <p:spPr>
          <a:xfrm>
            <a:off x="467731" y="1247531"/>
            <a:ext cx="2156012" cy="5693866"/>
          </a:xfrm>
          <a:prstGeom prst="rect">
            <a:avLst/>
          </a:prstGeom>
        </p:spPr>
        <p:txBody>
          <a:bodyPr wrap="square">
            <a:spAutoFit/>
          </a:bodyPr>
          <a:lstStyle/>
          <a:p>
            <a:pPr algn="ctr"/>
            <a:r>
              <a:rPr lang="zh-CN" altLang="en-US" sz="2800" dirty="0"/>
              <a:t>项目</a:t>
            </a:r>
            <a:r>
              <a:rPr lang="zh-CN" altLang="en-US" sz="2800" dirty="0" smtClean="0"/>
              <a:t>经理</a:t>
            </a:r>
            <a:endParaRPr lang="en-US" altLang="zh-CN" sz="2800" dirty="0"/>
          </a:p>
          <a:p>
            <a:pPr algn="ctr"/>
            <a:r>
              <a:rPr lang="zh-CN" altLang="en-US" sz="2800" dirty="0"/>
              <a:t>任务审核</a:t>
            </a:r>
            <a:r>
              <a:rPr lang="zh-CN" altLang="en-US" sz="2800" dirty="0" smtClean="0"/>
              <a:t>员</a:t>
            </a:r>
            <a:endParaRPr lang="en-US" altLang="zh-CN" sz="2800" dirty="0" smtClean="0"/>
          </a:p>
          <a:p>
            <a:pPr algn="ctr"/>
            <a:r>
              <a:rPr lang="zh-CN" altLang="en-US" sz="2800" dirty="0" smtClean="0"/>
              <a:t>计划</a:t>
            </a:r>
            <a:r>
              <a:rPr lang="zh-CN" altLang="en-US" sz="2800" dirty="0"/>
              <a:t>调整</a:t>
            </a:r>
            <a:r>
              <a:rPr lang="zh-CN" altLang="en-US" sz="2800" dirty="0" smtClean="0"/>
              <a:t>员</a:t>
            </a:r>
            <a:endParaRPr lang="en-US" altLang="zh-CN" sz="2800" dirty="0" smtClean="0"/>
          </a:p>
          <a:p>
            <a:pPr algn="ctr"/>
            <a:r>
              <a:rPr lang="zh-CN" altLang="en-US" sz="2800" dirty="0" smtClean="0"/>
              <a:t>文档</a:t>
            </a:r>
            <a:r>
              <a:rPr lang="zh-CN" altLang="en-US" sz="2800" dirty="0"/>
              <a:t>编写</a:t>
            </a:r>
            <a:r>
              <a:rPr lang="zh-CN" altLang="en-US" sz="2800" dirty="0" smtClean="0"/>
              <a:t>员</a:t>
            </a:r>
            <a:endParaRPr lang="en-US" altLang="zh-CN" sz="2800" dirty="0" smtClean="0"/>
          </a:p>
          <a:p>
            <a:pPr algn="ctr"/>
            <a:r>
              <a:rPr lang="zh-CN" altLang="en-US" sz="2800" dirty="0" smtClean="0"/>
              <a:t>文档</a:t>
            </a:r>
            <a:r>
              <a:rPr lang="zh-CN" altLang="en-US" sz="2800" dirty="0"/>
              <a:t>整合</a:t>
            </a:r>
            <a:r>
              <a:rPr lang="zh-CN" altLang="en-US" sz="2800" dirty="0" smtClean="0"/>
              <a:t>员</a:t>
            </a:r>
            <a:endParaRPr lang="en-US" altLang="zh-CN" sz="2800" dirty="0" smtClean="0"/>
          </a:p>
          <a:p>
            <a:pPr algn="ctr"/>
            <a:r>
              <a:rPr lang="en-US" altLang="zh-CN" sz="2800" dirty="0" smtClean="0"/>
              <a:t>PPT</a:t>
            </a:r>
            <a:r>
              <a:rPr lang="zh-CN" altLang="en-US" sz="2800" dirty="0"/>
              <a:t>编写</a:t>
            </a:r>
            <a:r>
              <a:rPr lang="zh-CN" altLang="en-US" sz="2800" dirty="0" smtClean="0"/>
              <a:t>员</a:t>
            </a:r>
            <a:endParaRPr lang="en-US" altLang="zh-CN" sz="2800" dirty="0" smtClean="0"/>
          </a:p>
          <a:p>
            <a:pPr algn="ctr"/>
            <a:r>
              <a:rPr lang="zh-CN" altLang="en-US" sz="2800" dirty="0" smtClean="0"/>
              <a:t>会议记录员</a:t>
            </a:r>
            <a:endParaRPr lang="en-US" altLang="zh-CN" sz="2800" dirty="0" smtClean="0"/>
          </a:p>
          <a:p>
            <a:pPr algn="ctr"/>
            <a:r>
              <a:rPr lang="zh-CN" altLang="en-US" sz="2800" dirty="0" smtClean="0"/>
              <a:t>录音记录员</a:t>
            </a:r>
            <a:endParaRPr lang="en-US" altLang="zh-CN" sz="2800" dirty="0" smtClean="0"/>
          </a:p>
          <a:p>
            <a:pPr algn="ctr"/>
            <a:r>
              <a:rPr lang="zh-CN" altLang="en-US" sz="2800" dirty="0" smtClean="0"/>
              <a:t>配置管理员</a:t>
            </a:r>
            <a:endParaRPr lang="en-US" altLang="zh-CN" sz="2800" dirty="0" smtClean="0"/>
          </a:p>
          <a:p>
            <a:pPr algn="ctr"/>
            <a:r>
              <a:rPr lang="zh-CN" altLang="en-US" sz="2800" dirty="0" smtClean="0"/>
              <a:t>网络管理员</a:t>
            </a:r>
            <a:endParaRPr lang="en-US" altLang="zh-CN" sz="2800" dirty="0"/>
          </a:p>
          <a:p>
            <a:pPr algn="ctr"/>
            <a:r>
              <a:rPr lang="zh-CN" altLang="en-US" sz="2800" dirty="0" smtClean="0"/>
              <a:t>设备管理员</a:t>
            </a:r>
            <a:endParaRPr lang="en-US" altLang="zh-CN" sz="2800" dirty="0" smtClean="0"/>
          </a:p>
          <a:p>
            <a:pPr algn="ctr"/>
            <a:r>
              <a:rPr lang="zh-CN" altLang="en-US" sz="2800" dirty="0" smtClean="0"/>
              <a:t>原型设计员</a:t>
            </a:r>
            <a:endParaRPr lang="en-US" altLang="zh-CN" sz="2800" dirty="0" smtClean="0"/>
          </a:p>
          <a:p>
            <a:pPr algn="ctr"/>
            <a:r>
              <a:rPr lang="zh-CN" altLang="en-US" sz="2800" dirty="0" smtClean="0"/>
              <a:t>用户</a:t>
            </a:r>
            <a:r>
              <a:rPr lang="zh-CN" altLang="en-US" sz="2800" dirty="0"/>
              <a:t>访谈</a:t>
            </a:r>
            <a:r>
              <a:rPr lang="zh-CN" altLang="en-US" sz="2800" dirty="0" smtClean="0"/>
              <a:t>员</a:t>
            </a:r>
            <a:endParaRPr lang="en-US" altLang="zh-CN" sz="2800" dirty="0"/>
          </a:p>
        </p:txBody>
      </p:sp>
      <p:pic>
        <p:nvPicPr>
          <p:cNvPr id="16" name="图片 15"/>
          <p:cNvPicPr>
            <a:picLocks noChangeAspect="1"/>
          </p:cNvPicPr>
          <p:nvPr/>
        </p:nvPicPr>
        <p:blipFill>
          <a:blip r:embed="rId3"/>
          <a:stretch>
            <a:fillRect/>
          </a:stretch>
        </p:blipFill>
        <p:spPr>
          <a:xfrm>
            <a:off x="2926374" y="1901068"/>
            <a:ext cx="8609524" cy="4200000"/>
          </a:xfrm>
          <a:prstGeom prst="rect">
            <a:avLst/>
          </a:prstGeom>
          <a:ln>
            <a:solidFill>
              <a:srgbClr val="000000"/>
            </a:solidFill>
          </a:ln>
        </p:spPr>
      </p:pic>
    </p:spTree>
    <p:extLst>
      <p:ext uri="{BB962C8B-B14F-4D97-AF65-F5344CB8AC3E}">
        <p14:creationId xmlns:p14="http://schemas.microsoft.com/office/powerpoint/2010/main" val="418110587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p>
        </p:txBody>
      </p:sp>
      <p:pic>
        <p:nvPicPr>
          <p:cNvPr id="3" name="图片 2"/>
          <p:cNvPicPr>
            <a:picLocks noChangeAspect="1"/>
          </p:cNvPicPr>
          <p:nvPr/>
        </p:nvPicPr>
        <p:blipFill>
          <a:blip r:embed="rId3"/>
          <a:stretch>
            <a:fillRect/>
          </a:stretch>
        </p:blipFill>
        <p:spPr>
          <a:xfrm>
            <a:off x="1097643" y="1286126"/>
            <a:ext cx="10078982" cy="5557360"/>
          </a:xfrm>
          <a:prstGeom prst="rect">
            <a:avLst/>
          </a:prstGeom>
          <a:ln>
            <a:solidFill>
              <a:srgbClr val="000000"/>
            </a:solidFill>
          </a:ln>
        </p:spPr>
      </p:pic>
      <p:sp>
        <p:nvSpPr>
          <p:cNvPr id="8" name="矩形 7"/>
          <p:cNvSpPr/>
          <p:nvPr/>
        </p:nvSpPr>
        <p:spPr>
          <a:xfrm>
            <a:off x="132302" y="612560"/>
            <a:ext cx="3030071" cy="769441"/>
          </a:xfrm>
          <a:prstGeom prst="rect">
            <a:avLst/>
          </a:prstGeom>
        </p:spPr>
        <p:txBody>
          <a:bodyPr wrap="square">
            <a:spAutoFit/>
          </a:bodyPr>
          <a:lstStyle/>
          <a:p>
            <a:r>
              <a:rPr lang="zh-CN" altLang="en-US" sz="4400" b="1" dirty="0" smtClean="0"/>
              <a:t>角色</a:t>
            </a:r>
            <a:r>
              <a:rPr lang="zh-CN" altLang="en-US" sz="4400" b="1" dirty="0"/>
              <a:t>和</a:t>
            </a:r>
            <a:r>
              <a:rPr lang="zh-CN" altLang="en-US" sz="4400" b="1" dirty="0" smtClean="0"/>
              <a:t>职责</a:t>
            </a:r>
            <a:endParaRPr lang="en-US" altLang="zh-CN" dirty="0"/>
          </a:p>
        </p:txBody>
      </p:sp>
    </p:spTree>
    <p:extLst>
      <p:ext uri="{BB962C8B-B14F-4D97-AF65-F5344CB8AC3E}">
        <p14:creationId xmlns:p14="http://schemas.microsoft.com/office/powerpoint/2010/main" val="30383161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p>
        </p:txBody>
      </p:sp>
      <p:pic>
        <p:nvPicPr>
          <p:cNvPr id="4" name="图片 3"/>
          <p:cNvPicPr>
            <a:picLocks noChangeAspect="1"/>
          </p:cNvPicPr>
          <p:nvPr/>
        </p:nvPicPr>
        <p:blipFill>
          <a:blip r:embed="rId3"/>
          <a:stretch>
            <a:fillRect/>
          </a:stretch>
        </p:blipFill>
        <p:spPr>
          <a:xfrm>
            <a:off x="2015745" y="680098"/>
            <a:ext cx="8320032" cy="6119846"/>
          </a:xfrm>
          <a:prstGeom prst="rect">
            <a:avLst/>
          </a:prstGeom>
          <a:ln>
            <a:solidFill>
              <a:srgbClr val="000000"/>
            </a:solidFill>
          </a:ln>
        </p:spPr>
      </p:pic>
      <p:sp>
        <p:nvSpPr>
          <p:cNvPr id="5" name="矩形 4"/>
          <p:cNvSpPr/>
          <p:nvPr/>
        </p:nvSpPr>
        <p:spPr>
          <a:xfrm>
            <a:off x="553217" y="1628560"/>
            <a:ext cx="1028841" cy="3785652"/>
          </a:xfrm>
          <a:prstGeom prst="rect">
            <a:avLst/>
          </a:prstGeom>
        </p:spPr>
        <p:txBody>
          <a:bodyPr wrap="square">
            <a:spAutoFit/>
          </a:bodyPr>
          <a:lstStyle/>
          <a:p>
            <a:r>
              <a:rPr lang="zh-CN" altLang="en-US" sz="4800" b="1" dirty="0" smtClean="0"/>
              <a:t>角色</a:t>
            </a:r>
            <a:r>
              <a:rPr lang="zh-CN" altLang="en-US" sz="4800" b="1" dirty="0"/>
              <a:t>和</a:t>
            </a:r>
            <a:r>
              <a:rPr lang="zh-CN" altLang="en-US" sz="4800" b="1" dirty="0" smtClean="0"/>
              <a:t>职责</a:t>
            </a:r>
            <a:endParaRPr lang="en-US" altLang="zh-CN" sz="2000" dirty="0"/>
          </a:p>
        </p:txBody>
      </p:sp>
    </p:spTree>
    <p:extLst>
      <p:ext uri="{BB962C8B-B14F-4D97-AF65-F5344CB8AC3E}">
        <p14:creationId xmlns:p14="http://schemas.microsoft.com/office/powerpoint/2010/main" val="8862402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人力资源计划</a:t>
            </a:r>
          </a:p>
        </p:txBody>
      </p:sp>
      <p:sp>
        <p:nvSpPr>
          <p:cNvPr id="7" name="矩形 6"/>
          <p:cNvSpPr/>
          <p:nvPr/>
        </p:nvSpPr>
        <p:spPr>
          <a:xfrm>
            <a:off x="466131" y="2443098"/>
            <a:ext cx="709526" cy="2800767"/>
          </a:xfrm>
          <a:prstGeom prst="rect">
            <a:avLst/>
          </a:prstGeom>
        </p:spPr>
        <p:txBody>
          <a:bodyPr wrap="square">
            <a:spAutoFit/>
          </a:bodyPr>
          <a:lstStyle/>
          <a:p>
            <a:pPr algn="ctr"/>
            <a:r>
              <a:rPr lang="en-US" altLang="zh-CN" sz="4400" b="1" dirty="0" smtClean="0"/>
              <a:t>OBS</a:t>
            </a:r>
            <a:r>
              <a:rPr lang="zh-CN" altLang="en-US" sz="4400" b="1" dirty="0" smtClean="0"/>
              <a:t>图</a:t>
            </a:r>
            <a:endParaRPr lang="en-US" altLang="zh-CN"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886" y="740229"/>
            <a:ext cx="9724726" cy="5877738"/>
          </a:xfrm>
          <a:prstGeom prst="rect">
            <a:avLst/>
          </a:prstGeom>
          <a:ln>
            <a:solidFill>
              <a:schemeClr val="tx1"/>
            </a:solidFill>
          </a:ln>
        </p:spPr>
      </p:pic>
    </p:spTree>
    <p:extLst>
      <p:ext uri="{BB962C8B-B14F-4D97-AF65-F5344CB8AC3E}">
        <p14:creationId xmlns:p14="http://schemas.microsoft.com/office/powerpoint/2010/main" val="191396181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10064" y="1752774"/>
            <a:ext cx="723275" cy="699317"/>
            <a:chOff x="6794198" y="1336266"/>
            <a:chExt cx="723275" cy="699317"/>
          </a:xfrm>
        </p:grpSpPr>
        <p:sp>
          <p:nvSpPr>
            <p:cNvPr id="3" name="Freeform 19"/>
            <p:cNvSpPr>
              <a:spLocks/>
            </p:cNvSpPr>
            <p:nvPr/>
          </p:nvSpPr>
          <p:spPr bwMode="auto">
            <a:xfrm>
              <a:off x="6869674" y="1336266"/>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4" name="文本框 3"/>
            <p:cNvSpPr txBox="1"/>
            <p:nvPr/>
          </p:nvSpPr>
          <p:spPr>
            <a:xfrm>
              <a:off x="6794198" y="1398108"/>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1.</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5" name="组合 4"/>
          <p:cNvGrpSpPr/>
          <p:nvPr/>
        </p:nvGrpSpPr>
        <p:grpSpPr>
          <a:xfrm>
            <a:off x="5844443" y="2573891"/>
            <a:ext cx="723275" cy="699317"/>
            <a:chOff x="6824178" y="2305489"/>
            <a:chExt cx="723275" cy="699317"/>
          </a:xfrm>
        </p:grpSpPr>
        <p:sp>
          <p:nvSpPr>
            <p:cNvPr id="6" name="Freeform 19"/>
            <p:cNvSpPr>
              <a:spLocks/>
            </p:cNvSpPr>
            <p:nvPr/>
          </p:nvSpPr>
          <p:spPr bwMode="auto">
            <a:xfrm>
              <a:off x="6869674" y="2305489"/>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7" name="文本框 6"/>
            <p:cNvSpPr txBox="1"/>
            <p:nvPr/>
          </p:nvSpPr>
          <p:spPr>
            <a:xfrm>
              <a:off x="6824178" y="2360753"/>
              <a:ext cx="723275" cy="584775"/>
            </a:xfrm>
            <a:prstGeom prst="rect">
              <a:avLst/>
            </a:prstGeom>
            <a:noFill/>
            <a:ln>
              <a:noFill/>
            </a:ln>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2.</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8" name="组合 7"/>
          <p:cNvGrpSpPr/>
          <p:nvPr/>
        </p:nvGrpSpPr>
        <p:grpSpPr>
          <a:xfrm>
            <a:off x="5848272" y="3386455"/>
            <a:ext cx="723275" cy="699317"/>
            <a:chOff x="6822885" y="3274712"/>
            <a:chExt cx="723275" cy="699317"/>
          </a:xfrm>
        </p:grpSpPr>
        <p:sp>
          <p:nvSpPr>
            <p:cNvPr id="9" name="Freeform 19"/>
            <p:cNvSpPr>
              <a:spLocks/>
            </p:cNvSpPr>
            <p:nvPr/>
          </p:nvSpPr>
          <p:spPr bwMode="auto">
            <a:xfrm>
              <a:off x="6869674" y="3274712"/>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0" name="文本框 9"/>
            <p:cNvSpPr txBox="1"/>
            <p:nvPr/>
          </p:nvSpPr>
          <p:spPr>
            <a:xfrm>
              <a:off x="6822885" y="3329976"/>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3.</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1" name="组合 10"/>
          <p:cNvGrpSpPr/>
          <p:nvPr/>
        </p:nvGrpSpPr>
        <p:grpSpPr>
          <a:xfrm>
            <a:off x="5848272" y="4196981"/>
            <a:ext cx="723275" cy="699317"/>
            <a:chOff x="6808046" y="4243935"/>
            <a:chExt cx="723275" cy="699317"/>
          </a:xfrm>
        </p:grpSpPr>
        <p:sp>
          <p:nvSpPr>
            <p:cNvPr id="12" name="Freeform 19"/>
            <p:cNvSpPr>
              <a:spLocks/>
            </p:cNvSpPr>
            <p:nvPr/>
          </p:nvSpPr>
          <p:spPr bwMode="auto">
            <a:xfrm>
              <a:off x="6869674" y="4243935"/>
              <a:ext cx="623817" cy="6993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365A96"/>
                    </a:gs>
                    <a:gs pos="100000">
                      <a:srgbClr val="3AC8D9">
                        <a:shade val="100000"/>
                        <a:satMod val="115000"/>
                      </a:srgbClr>
                    </a:gs>
                  </a:gsLst>
                  <a:lin ang="16200000" scaled="1"/>
                </a:gradFill>
              </a:endParaRPr>
            </a:p>
          </p:txBody>
        </p:sp>
        <p:sp>
          <p:nvSpPr>
            <p:cNvPr id="13" name="文本框 12"/>
            <p:cNvSpPr txBox="1"/>
            <p:nvPr/>
          </p:nvSpPr>
          <p:spPr>
            <a:xfrm>
              <a:off x="6808046" y="4299200"/>
              <a:ext cx="723275" cy="584775"/>
            </a:xfrm>
            <a:prstGeom prst="rect">
              <a:avLst/>
            </a:prstGeom>
            <a:noFill/>
            <a:effectLst/>
          </p:spPr>
          <p:txBody>
            <a:bodyPr wrap="none" rtlCol="0">
              <a:spAutoFit/>
            </a:bodyPr>
            <a:lstStyle/>
            <a:p>
              <a:r>
                <a:rPr lang="en-US" altLang="zh-CN" sz="3200" b="1" dirty="0">
                  <a:gradFill>
                    <a:gsLst>
                      <a:gs pos="0">
                        <a:srgbClr val="365A96"/>
                      </a:gs>
                      <a:gs pos="100000">
                        <a:srgbClr val="3AC8D9">
                          <a:shade val="100000"/>
                          <a:satMod val="115000"/>
                        </a:srgbClr>
                      </a:gs>
                    </a:gsLst>
                    <a:lin ang="16200000" scaled="1"/>
                  </a:gradFill>
                </a:rPr>
                <a:t>  </a:t>
              </a:r>
              <a:r>
                <a:rPr lang="en-US" altLang="zh-CN" sz="3200" b="1" dirty="0">
                  <a:gradFill>
                    <a:gsLst>
                      <a:gs pos="0">
                        <a:srgbClr val="365A96"/>
                      </a:gs>
                      <a:gs pos="100000">
                        <a:srgbClr val="3AC8D9">
                          <a:shade val="100000"/>
                          <a:satMod val="115000"/>
                        </a:srgbClr>
                      </a:gs>
                    </a:gsLst>
                    <a:lin ang="16200000" scaled="1"/>
                  </a:gradFill>
                  <a:latin typeface="方正姚体" panose="02010601030101010101" pitchFamily="2" charset="-122"/>
                </a:rPr>
                <a:t>4.</a:t>
              </a:r>
              <a:endParaRPr lang="en-US" altLang="zh-CN" sz="2400" b="1" dirty="0">
                <a:gradFill>
                  <a:gsLst>
                    <a:gs pos="0">
                      <a:srgbClr val="365A96"/>
                    </a:gs>
                    <a:gs pos="100000">
                      <a:srgbClr val="3AC8D9">
                        <a:shade val="100000"/>
                        <a:satMod val="115000"/>
                      </a:srgbClr>
                    </a:gs>
                  </a:gsLst>
                  <a:lin ang="16200000" scaled="1"/>
                </a:gradFill>
                <a:latin typeface="方正姚体" panose="02010601030101010101" pitchFamily="2" charset="-122"/>
              </a:endParaRPr>
            </a:p>
          </p:txBody>
        </p:sp>
      </p:grpSp>
      <p:grpSp>
        <p:nvGrpSpPr>
          <p:cNvPr id="14" name="组合 13"/>
          <p:cNvGrpSpPr/>
          <p:nvPr/>
        </p:nvGrpSpPr>
        <p:grpSpPr>
          <a:xfrm>
            <a:off x="2372465" y="1752774"/>
            <a:ext cx="2838291" cy="3181806"/>
            <a:chOff x="1089765" y="2046420"/>
            <a:chExt cx="2576347" cy="2888159"/>
          </a:xfrm>
        </p:grpSpPr>
        <p:grpSp>
          <p:nvGrpSpPr>
            <p:cNvPr id="15" name="组合 14"/>
            <p:cNvGrpSpPr/>
            <p:nvPr/>
          </p:nvGrpSpPr>
          <p:grpSpPr>
            <a:xfrm>
              <a:off x="1309389" y="2284196"/>
              <a:ext cx="2137103" cy="2395754"/>
              <a:chOff x="1781780" y="2222695"/>
              <a:chExt cx="2137103" cy="2395754"/>
            </a:xfrm>
          </p:grpSpPr>
          <p:sp>
            <p:nvSpPr>
              <p:cNvPr id="17" name="Freeform 19"/>
              <p:cNvSpPr>
                <a:spLocks/>
              </p:cNvSpPr>
              <p:nvPr/>
            </p:nvSpPr>
            <p:spPr bwMode="auto">
              <a:xfrm>
                <a:off x="1781780" y="2222695"/>
                <a:ext cx="2137103" cy="2395754"/>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adFill>
                <a:gsLst>
                  <a:gs pos="0">
                    <a:srgbClr val="365A96"/>
                  </a:gs>
                  <a:gs pos="100000">
                    <a:srgbClr val="3AC8D9">
                      <a:shade val="100000"/>
                      <a:satMod val="11500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a:spLocks noChangeArrowheads="1"/>
              </p:cNvSpPr>
              <p:nvPr/>
            </p:nvSpPr>
            <p:spPr bwMode="auto">
              <a:xfrm>
                <a:off x="1868331" y="3005073"/>
                <a:ext cx="1987907" cy="83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目   录</a:t>
                </a:r>
                <a:endParaRPr lang="en-US" sz="5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6" name="Freeform 19"/>
            <p:cNvSpPr>
              <a:spLocks/>
            </p:cNvSpPr>
            <p:nvPr/>
          </p:nvSpPr>
          <p:spPr bwMode="auto">
            <a:xfrm>
              <a:off x="1089765" y="2046420"/>
              <a:ext cx="2576347" cy="2888159"/>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6802641" y="1816592"/>
            <a:ext cx="1826141"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项目章程</a:t>
            </a:r>
          </a:p>
        </p:txBody>
      </p:sp>
      <p:sp>
        <p:nvSpPr>
          <p:cNvPr id="20" name="文本框 19"/>
          <p:cNvSpPr txBox="1"/>
          <p:nvPr/>
        </p:nvSpPr>
        <p:spPr>
          <a:xfrm>
            <a:off x="6812231" y="3441718"/>
            <a:ext cx="2236510"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各类子计划</a:t>
            </a:r>
          </a:p>
        </p:txBody>
      </p:sp>
      <p:sp>
        <p:nvSpPr>
          <p:cNvPr id="21" name="文本框 20"/>
          <p:cNvSpPr txBox="1"/>
          <p:nvPr/>
        </p:nvSpPr>
        <p:spPr>
          <a:xfrm>
            <a:off x="6812231" y="2629155"/>
            <a:ext cx="3057247" cy="584775"/>
          </a:xfrm>
          <a:prstGeom prst="rect">
            <a:avLst/>
          </a:prstGeom>
          <a:noFill/>
        </p:spPr>
        <p:txBody>
          <a:bodyPr wrap="none" rtlCol="0">
            <a:spAutoFit/>
          </a:bodyPr>
          <a:lstStyle/>
          <a:p>
            <a:r>
              <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22" name="文本框 21"/>
          <p:cNvSpPr txBox="1"/>
          <p:nvPr/>
        </p:nvSpPr>
        <p:spPr>
          <a:xfrm>
            <a:off x="6808074" y="4256257"/>
            <a:ext cx="1826141" cy="584775"/>
          </a:xfrm>
          <a:prstGeom prst="rect">
            <a:avLst/>
          </a:prstGeom>
          <a:noFill/>
        </p:spPr>
        <p:txBody>
          <a:bodyPr wrap="none" rtlCol="0">
            <a:spAutoFit/>
          </a:bodyPr>
          <a:lstStyle/>
          <a:p>
            <a:r>
              <a:rPr lang="zh-CN" altLang="en-US" sz="3200" b="1" dirty="0" smtClean="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常规展示</a:t>
            </a:r>
            <a:endParaRPr lang="zh-CN" altLang="en-US" sz="32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111392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4"/>
                                        </p:tgtEl>
                                        <p:attrNameLst>
                                          <p:attrName>ppt_x</p:attrName>
                                          <p:attrName>ppt_y</p:attrName>
                                        </p:attrNameLst>
                                      </p:cBhvr>
                                    </p:animMotion>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8"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212392"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干系人管理计划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3</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040510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干系人管理计划</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smtClean="0"/>
              <a:t>项目</a:t>
            </a:r>
            <a:r>
              <a:rPr lang="zh-CN" altLang="en-US" sz="3200" b="1" dirty="0"/>
              <a:t>干系人分析</a:t>
            </a:r>
          </a:p>
        </p:txBody>
      </p:sp>
      <p:sp>
        <p:nvSpPr>
          <p:cNvPr id="4" name="矩形 3"/>
          <p:cNvSpPr/>
          <p:nvPr/>
        </p:nvSpPr>
        <p:spPr>
          <a:xfrm>
            <a:off x="1001485" y="1340764"/>
            <a:ext cx="11698515" cy="1301895"/>
          </a:xfrm>
          <a:prstGeom prst="rect">
            <a:avLst/>
          </a:prstGeom>
        </p:spPr>
        <p:txBody>
          <a:bodyPr wrap="square">
            <a:spAutoFit/>
          </a:bodyPr>
          <a:lstStyle/>
          <a:p>
            <a:pPr indent="266700">
              <a:lnSpc>
                <a:spcPct val="115000"/>
              </a:lnSpc>
              <a:spcAft>
                <a:spcPts val="600"/>
              </a:spcAft>
            </a:pPr>
            <a:r>
              <a:rPr lang="zh-CN" altLang="zh-CN" sz="3200" dirty="0">
                <a:latin typeface="Cambria" panose="02040503050406030204" pitchFamily="18" charset="0"/>
                <a:ea typeface="等线" panose="02010600030101010101" pitchFamily="2" charset="-122"/>
                <a:cs typeface="Times New Roman" panose="02020603050405020304" pitchFamily="18" charset="0"/>
              </a:rPr>
              <a:t>项目组织内部与外部人员涉及重点关系的干系人如下：</a:t>
            </a:r>
            <a:endParaRPr lang="zh-CN" altLang="zh-CN" sz="3200" dirty="0">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15000"/>
              </a:lnSpc>
              <a:spcAft>
                <a:spcPts val="600"/>
              </a:spcAft>
              <a:buFont typeface="+mj-lt"/>
              <a:buAutoNum type="arabicPeriod"/>
            </a:pP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客户</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2.</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用户</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3.</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项目经理</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4.</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项目</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组</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成员</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5.</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主要</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发起人</a:t>
            </a:r>
            <a:endParaRPr lang="zh-CN" altLang="zh-CN" sz="3200" b="1" dirty="0">
              <a:latin typeface="Cambria" panose="020405030504060302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843127" y="2642659"/>
            <a:ext cx="10682344" cy="3668320"/>
          </a:xfrm>
          <a:prstGeom prst="rect">
            <a:avLst/>
          </a:prstGeom>
        </p:spPr>
      </p:pic>
    </p:spTree>
    <p:extLst>
      <p:ext uri="{BB962C8B-B14F-4D97-AF65-F5344CB8AC3E}">
        <p14:creationId xmlns:p14="http://schemas.microsoft.com/office/powerpoint/2010/main" val="199861728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干系人管理计划</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smtClean="0"/>
              <a:t>项目</a:t>
            </a:r>
            <a:r>
              <a:rPr lang="zh-CN" altLang="en-US" sz="3200" b="1" dirty="0"/>
              <a:t>干系人分析</a:t>
            </a:r>
          </a:p>
        </p:txBody>
      </p:sp>
      <p:sp>
        <p:nvSpPr>
          <p:cNvPr id="4" name="矩形 3"/>
          <p:cNvSpPr/>
          <p:nvPr/>
        </p:nvSpPr>
        <p:spPr>
          <a:xfrm>
            <a:off x="1001485" y="1340764"/>
            <a:ext cx="11698515" cy="1301895"/>
          </a:xfrm>
          <a:prstGeom prst="rect">
            <a:avLst/>
          </a:prstGeom>
        </p:spPr>
        <p:txBody>
          <a:bodyPr wrap="square">
            <a:spAutoFit/>
          </a:bodyPr>
          <a:lstStyle/>
          <a:p>
            <a:pPr indent="266700">
              <a:lnSpc>
                <a:spcPct val="115000"/>
              </a:lnSpc>
              <a:spcAft>
                <a:spcPts val="600"/>
              </a:spcAft>
            </a:pPr>
            <a:r>
              <a:rPr lang="zh-CN" altLang="zh-CN" sz="3200" dirty="0">
                <a:latin typeface="Cambria" panose="02040503050406030204" pitchFamily="18" charset="0"/>
                <a:ea typeface="等线" panose="02010600030101010101" pitchFamily="2" charset="-122"/>
                <a:cs typeface="Times New Roman" panose="02020603050405020304" pitchFamily="18" charset="0"/>
              </a:rPr>
              <a:t>项目组织内部与外部人员涉及重点关系的干系人如下：</a:t>
            </a:r>
            <a:endParaRPr lang="zh-CN" altLang="zh-CN" sz="3200" dirty="0">
              <a:latin typeface="Cambria" panose="02040503050406030204" pitchFamily="18" charset="0"/>
              <a:ea typeface="宋体" panose="02010600030101010101" pitchFamily="2" charset="-122"/>
              <a:cs typeface="Times New Roman" panose="02020603050405020304" pitchFamily="18" charset="0"/>
            </a:endParaRPr>
          </a:p>
          <a:p>
            <a:pPr marL="342900" lvl="0" indent="-342900">
              <a:lnSpc>
                <a:spcPct val="115000"/>
              </a:lnSpc>
              <a:spcAft>
                <a:spcPts val="600"/>
              </a:spcAft>
              <a:buFont typeface="+mj-lt"/>
              <a:buAutoNum type="arabicPeriod"/>
            </a:pP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客户</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2.</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用户</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3.</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项目经理</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4.</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项目</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组</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成员</a:t>
            </a:r>
            <a:r>
              <a:rPr lang="en-US" altLang="zh-CN" sz="3200" b="1" dirty="0" smtClean="0">
                <a:latin typeface="Cambria" panose="02040503050406030204" pitchFamily="18" charset="0"/>
                <a:ea typeface="等线" panose="02010600030101010101" pitchFamily="2" charset="-122"/>
                <a:cs typeface="Times New Roman" panose="02020603050405020304" pitchFamily="18" charset="0"/>
              </a:rPr>
              <a:t>5.</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主要</a:t>
            </a:r>
            <a:r>
              <a:rPr lang="zh-CN" altLang="zh-CN" sz="3200" b="1" dirty="0">
                <a:latin typeface="Cambria" panose="02040503050406030204" pitchFamily="18" charset="0"/>
                <a:ea typeface="等线" panose="02010600030101010101" pitchFamily="2" charset="-122"/>
                <a:cs typeface="Times New Roman" panose="02020603050405020304" pitchFamily="18" charset="0"/>
              </a:rPr>
              <a:t>项目</a:t>
            </a:r>
            <a:r>
              <a:rPr lang="zh-CN" altLang="zh-CN" sz="3200" b="1" dirty="0" smtClean="0">
                <a:latin typeface="Cambria" panose="02040503050406030204" pitchFamily="18" charset="0"/>
                <a:ea typeface="等线" panose="02010600030101010101" pitchFamily="2" charset="-122"/>
                <a:cs typeface="Times New Roman" panose="02020603050405020304" pitchFamily="18" charset="0"/>
              </a:rPr>
              <a:t>发起人</a:t>
            </a:r>
            <a:endParaRPr lang="zh-CN" altLang="zh-CN" sz="3200" b="1" dirty="0">
              <a:latin typeface="Cambria" panose="020405030504060302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843127" y="2642659"/>
            <a:ext cx="10682344" cy="3668320"/>
          </a:xfrm>
          <a:prstGeom prst="rect">
            <a:avLst/>
          </a:prstGeom>
        </p:spPr>
      </p:pic>
    </p:spTree>
    <p:extLst>
      <p:ext uri="{BB962C8B-B14F-4D97-AF65-F5344CB8AC3E}">
        <p14:creationId xmlns:p14="http://schemas.microsoft.com/office/powerpoint/2010/main" val="263513866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干系人管理计划</a:t>
            </a:r>
            <a:endParaRPr lang="zh-CN" altLang="en-US" sz="3200" dirty="0"/>
          </a:p>
        </p:txBody>
      </p:sp>
      <p:sp>
        <p:nvSpPr>
          <p:cNvPr id="3" name="文本框 2"/>
          <p:cNvSpPr txBox="1"/>
          <p:nvPr/>
        </p:nvSpPr>
        <p:spPr>
          <a:xfrm>
            <a:off x="30702" y="667658"/>
            <a:ext cx="3057247" cy="584775"/>
          </a:xfrm>
          <a:prstGeom prst="rect">
            <a:avLst/>
          </a:prstGeom>
          <a:noFill/>
        </p:spPr>
        <p:txBody>
          <a:bodyPr wrap="none" rtlCol="0">
            <a:spAutoFit/>
          </a:bodyPr>
          <a:lstStyle/>
          <a:p>
            <a:r>
              <a:rPr lang="zh-CN" altLang="en-US" sz="3200" b="1" dirty="0" smtClean="0"/>
              <a:t>项目</a:t>
            </a:r>
            <a:r>
              <a:rPr lang="zh-CN" altLang="en-US" sz="3200" b="1" dirty="0"/>
              <a:t>干系人管理</a:t>
            </a:r>
          </a:p>
        </p:txBody>
      </p:sp>
      <p:pic>
        <p:nvPicPr>
          <p:cNvPr id="4" name="图片 3"/>
          <p:cNvPicPr>
            <a:picLocks noChangeAspect="1"/>
          </p:cNvPicPr>
          <p:nvPr/>
        </p:nvPicPr>
        <p:blipFill>
          <a:blip r:embed="rId3"/>
          <a:stretch>
            <a:fillRect/>
          </a:stretch>
        </p:blipFill>
        <p:spPr>
          <a:xfrm>
            <a:off x="1843619" y="1307531"/>
            <a:ext cx="8504762" cy="5200000"/>
          </a:xfrm>
          <a:prstGeom prst="rect">
            <a:avLst/>
          </a:prstGeom>
        </p:spPr>
      </p:pic>
    </p:spTree>
    <p:extLst>
      <p:ext uri="{BB962C8B-B14F-4D97-AF65-F5344CB8AC3E}">
        <p14:creationId xmlns:p14="http://schemas.microsoft.com/office/powerpoint/2010/main" val="386845806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干系人管理计划</a:t>
            </a:r>
            <a:endParaRPr lang="zh-CN" altLang="en-US" sz="3200" dirty="0"/>
          </a:p>
        </p:txBody>
      </p:sp>
      <p:sp>
        <p:nvSpPr>
          <p:cNvPr id="3" name="文本框 2"/>
          <p:cNvSpPr txBox="1"/>
          <p:nvPr/>
        </p:nvSpPr>
        <p:spPr>
          <a:xfrm>
            <a:off x="30702" y="667658"/>
            <a:ext cx="2236510" cy="584775"/>
          </a:xfrm>
          <a:prstGeom prst="rect">
            <a:avLst/>
          </a:prstGeom>
          <a:noFill/>
        </p:spPr>
        <p:txBody>
          <a:bodyPr wrap="none" rtlCol="0">
            <a:spAutoFit/>
          </a:bodyPr>
          <a:lstStyle/>
          <a:p>
            <a:r>
              <a:rPr lang="zh-CN" altLang="en-US" sz="3200" b="1" dirty="0" smtClean="0"/>
              <a:t>识别</a:t>
            </a:r>
            <a:r>
              <a:rPr lang="zh-CN" altLang="en-US" sz="3200" b="1" dirty="0"/>
              <a:t>干系人</a:t>
            </a:r>
          </a:p>
        </p:txBody>
      </p:sp>
      <p:graphicFrame>
        <p:nvGraphicFramePr>
          <p:cNvPr id="7" name="表格 6"/>
          <p:cNvGraphicFramePr>
            <a:graphicFrameLocks noGrp="1"/>
          </p:cNvGraphicFramePr>
          <p:nvPr>
            <p:extLst>
              <p:ext uri="{D42A27DB-BD31-4B8C-83A1-F6EECF244321}">
                <p14:modId xmlns:p14="http://schemas.microsoft.com/office/powerpoint/2010/main" val="2524163997"/>
              </p:ext>
            </p:extLst>
          </p:nvPr>
        </p:nvGraphicFramePr>
        <p:xfrm>
          <a:off x="161331" y="1252433"/>
          <a:ext cx="11929069" cy="5387520"/>
        </p:xfrm>
        <a:graphic>
          <a:graphicData uri="http://schemas.openxmlformats.org/drawingml/2006/table">
            <a:tbl>
              <a:tblPr firstRow="1" firstCol="1" bandRow="1"/>
              <a:tblGrid>
                <a:gridCol w="1146627">
                  <a:extLst>
                    <a:ext uri="{9D8B030D-6E8A-4147-A177-3AD203B41FA5}">
                      <a16:colId xmlns:a16="http://schemas.microsoft.com/office/drawing/2014/main" val="2732271102"/>
                    </a:ext>
                  </a:extLst>
                </a:gridCol>
                <a:gridCol w="2612572">
                  <a:extLst>
                    <a:ext uri="{9D8B030D-6E8A-4147-A177-3AD203B41FA5}">
                      <a16:colId xmlns:a16="http://schemas.microsoft.com/office/drawing/2014/main" val="298590731"/>
                    </a:ext>
                  </a:extLst>
                </a:gridCol>
                <a:gridCol w="1538514">
                  <a:extLst>
                    <a:ext uri="{9D8B030D-6E8A-4147-A177-3AD203B41FA5}">
                      <a16:colId xmlns:a16="http://schemas.microsoft.com/office/drawing/2014/main" val="520123313"/>
                    </a:ext>
                  </a:extLst>
                </a:gridCol>
                <a:gridCol w="2293257">
                  <a:extLst>
                    <a:ext uri="{9D8B030D-6E8A-4147-A177-3AD203B41FA5}">
                      <a16:colId xmlns:a16="http://schemas.microsoft.com/office/drawing/2014/main" val="4018045721"/>
                    </a:ext>
                  </a:extLst>
                </a:gridCol>
                <a:gridCol w="4338099">
                  <a:extLst>
                    <a:ext uri="{9D8B030D-6E8A-4147-A177-3AD203B41FA5}">
                      <a16:colId xmlns:a16="http://schemas.microsoft.com/office/drawing/2014/main" val="671110340"/>
                    </a:ext>
                  </a:extLst>
                </a:gridCol>
              </a:tblGrid>
              <a:tr h="448960">
                <a:tc>
                  <a:txBody>
                    <a:bodyPr/>
                    <a:lstStyle/>
                    <a:p>
                      <a:pPr algn="ctr">
                        <a:lnSpc>
                          <a:spcPct val="115000"/>
                        </a:lnSpc>
                        <a:spcAft>
                          <a:spcPts val="600"/>
                        </a:spcAft>
                      </a:pPr>
                      <a:r>
                        <a:rPr lang="zh-CN" sz="2400" b="1" cap="all" dirty="0">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姓名</a:t>
                      </a:r>
                      <a:endParaRPr lang="zh-CN" sz="24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4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职位</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400" b="1" cap="all" dirty="0">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内部</a:t>
                      </a:r>
                      <a:r>
                        <a:rPr lang="en-US" sz="2400" b="1" cap="all" dirty="0">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a:t>
                      </a:r>
                      <a:r>
                        <a:rPr lang="zh-CN" sz="2400" b="1" cap="all" dirty="0">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外部</a:t>
                      </a:r>
                      <a:endParaRPr lang="zh-CN" sz="24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4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项目角色</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600"/>
                        </a:spcAft>
                      </a:pPr>
                      <a:r>
                        <a:rPr lang="zh-CN" sz="24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联系方式</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096995429"/>
                  </a:ext>
                </a:extLst>
              </a:tr>
              <a:tr h="448960">
                <a:tc>
                  <a:txBody>
                    <a:bodyPr/>
                    <a:lstStyle/>
                    <a:p>
                      <a:pPr algn="ctr">
                        <a:lnSpc>
                          <a:spcPct val="115000"/>
                        </a:lnSpc>
                        <a:spcAft>
                          <a:spcPts val="600"/>
                        </a:spcAft>
                      </a:pPr>
                      <a:r>
                        <a:rPr lang="en-US" sz="2400">
                          <a:effectLst/>
                          <a:latin typeface="等线" panose="02010600030101010101" pitchFamily="2" charset="-122"/>
                          <a:ea typeface="宋体" panose="02010600030101010101" pitchFamily="2" charset="-122"/>
                          <a:cs typeface="Times New Roman" panose="02020603050405020304" pitchFamily="18" charset="0"/>
                        </a:rPr>
                        <a:t>杨枨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软件需求课程教师</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内部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项目发起人</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3"/>
                        </a:rPr>
                        <a:t>yangc@zucc.edu.cn</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747450"/>
                  </a:ext>
                </a:extLst>
              </a:tr>
              <a:tr h="448960">
                <a:tc>
                  <a:txBody>
                    <a:bodyPr/>
                    <a:lstStyle/>
                    <a:p>
                      <a:pPr algn="ctr">
                        <a:lnSpc>
                          <a:spcPct val="115000"/>
                        </a:lnSpc>
                        <a:spcAft>
                          <a:spcPts val="600"/>
                        </a:spcAft>
                      </a:pPr>
                      <a:r>
                        <a:rPr lang="en-US" sz="2400">
                          <a:effectLst/>
                          <a:latin typeface="等线" panose="02010600030101010101" pitchFamily="2" charset="-122"/>
                          <a:ea typeface="宋体" panose="02010600030101010101" pitchFamily="2" charset="-122"/>
                          <a:cs typeface="Times New Roman" panose="02020603050405020304" pitchFamily="18" charset="0"/>
                        </a:rPr>
                        <a:t>侯宏仑</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项目管理课程教师</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内部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项目发起人</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4"/>
                        </a:rPr>
                        <a:t>ubilabs@zucc.edu.cn</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3368070"/>
                  </a:ext>
                </a:extLst>
              </a:tr>
              <a:tr h="448960">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赵豪杰</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a:effectLst/>
                          <a:latin typeface="等线" panose="02010600030101010101" pitchFamily="2" charset="-122"/>
                          <a:ea typeface="宋体" panose="02010600030101010101" pitchFamily="2" charset="-122"/>
                          <a:cs typeface="Times New Roman" panose="02020603050405020304" pitchFamily="18" charset="0"/>
                        </a:rPr>
                        <a:t>G06</a:t>
                      </a:r>
                      <a:r>
                        <a:rPr lang="zh-CN" sz="2400">
                          <a:effectLst/>
                          <a:latin typeface="Cambria" panose="02040503050406030204" pitchFamily="18" charset="0"/>
                          <a:ea typeface="等线" panose="02010600030101010101" pitchFamily="2" charset="-122"/>
                          <a:cs typeface="Times New Roman" panose="02020603050405020304" pitchFamily="18" charset="0"/>
                        </a:rPr>
                        <a:t>组长</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内部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项目经理</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5"/>
                        </a:rPr>
                        <a:t>31601377@stu.zucc.edu.cn</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1375244"/>
                  </a:ext>
                </a:extLst>
              </a:tr>
              <a:tr h="448960">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罗培铖</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内部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6"/>
                        </a:rPr>
                        <a:t>31601358@stu.zucc.edu.cn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6740527"/>
                  </a:ext>
                </a:extLst>
              </a:tr>
              <a:tr h="448960">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苏碧青</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内部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7"/>
                        </a:rPr>
                        <a:t>31501382@stu.zucc.edu.cn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985971"/>
                  </a:ext>
                </a:extLst>
              </a:tr>
              <a:tr h="448960">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郑丞钧</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内部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8"/>
                        </a:rPr>
                        <a:t>31602276@stu.zucc.edu.cn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0697933"/>
                  </a:ext>
                </a:extLst>
              </a:tr>
              <a:tr h="448960">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张嘉诚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a:effectLst/>
                          <a:latin typeface="等线" panose="02010600030101010101" pitchFamily="2" charset="-122"/>
                          <a:ea typeface="宋体" panose="02010600030101010101" pitchFamily="2" charset="-122"/>
                          <a:cs typeface="Times New Roman" panose="02020603050405020304" pitchFamily="18" charset="0"/>
                        </a:rPr>
                        <a:t>G06组员</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内部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团队成员</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u="sng">
                          <a:solidFill>
                            <a:srgbClr val="0000FF"/>
                          </a:solidFill>
                          <a:effectLst/>
                          <a:latin typeface="等线" panose="02010600030101010101" pitchFamily="2" charset="-122"/>
                          <a:ea typeface="宋体" panose="02010600030101010101" pitchFamily="2" charset="-122"/>
                          <a:cs typeface="Times New Roman" panose="02020603050405020304" pitchFamily="18" charset="0"/>
                          <a:hlinkClick r:id="rId9"/>
                        </a:rPr>
                        <a:t>31601375@stu.zucc.edu.cn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0217093"/>
                  </a:ext>
                </a:extLst>
              </a:tr>
              <a:tr h="448960">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外部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渔友</a:t>
                      </a:r>
                      <a:r>
                        <a:rPr lang="en-US" sz="2400">
                          <a:effectLst/>
                          <a:latin typeface="等线" panose="02010600030101010101" pitchFamily="2" charset="-122"/>
                          <a:ea typeface="宋体" panose="02010600030101010101" pitchFamily="2" charset="-122"/>
                          <a:cs typeface="Times New Roman" panose="02020603050405020304" pitchFamily="18" charset="0"/>
                        </a:rPr>
                        <a:t>用户代表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8931945"/>
                  </a:ext>
                </a:extLst>
              </a:tr>
              <a:tr h="448960">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外部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渔友</a:t>
                      </a:r>
                      <a:r>
                        <a:rPr lang="en-US" sz="2400">
                          <a:effectLst/>
                          <a:latin typeface="等线" panose="02010600030101010101" pitchFamily="2" charset="-122"/>
                          <a:ea typeface="宋体" panose="02010600030101010101" pitchFamily="2" charset="-122"/>
                          <a:cs typeface="Times New Roman" panose="02020603050405020304" pitchFamily="18" charset="0"/>
                        </a:rPr>
                        <a:t>用户代表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1477222"/>
                  </a:ext>
                </a:extLst>
              </a:tr>
              <a:tr h="448960">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外部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a:effectLst/>
                          <a:latin typeface="等线" panose="02010600030101010101" pitchFamily="2" charset="-122"/>
                          <a:ea typeface="宋体" panose="02010600030101010101" pitchFamily="2" charset="-122"/>
                          <a:cs typeface="Times New Roman" panose="02020603050405020304" pitchFamily="18" charset="0"/>
                        </a:rPr>
                        <a:t>管理员用户代表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8395623"/>
                  </a:ext>
                </a:extLst>
              </a:tr>
              <a:tr h="448960">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外部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en-US" sz="2400">
                          <a:effectLst/>
                          <a:latin typeface="等线" panose="02010600030101010101" pitchFamily="2" charset="-122"/>
                          <a:ea typeface="宋体" panose="02010600030101010101" pitchFamily="2" charset="-122"/>
                          <a:cs typeface="Times New Roman" panose="02020603050405020304" pitchFamily="18" charset="0"/>
                        </a:rPr>
                        <a:t>游客用户代表</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600"/>
                        </a:spcAft>
                      </a:pPr>
                      <a:r>
                        <a:rPr lang="zh-CN" sz="2400" dirty="0">
                          <a:effectLst/>
                          <a:latin typeface="Cambria" panose="02040503050406030204" pitchFamily="18" charset="0"/>
                          <a:ea typeface="等线" panose="02010600030101010101" pitchFamily="2" charset="-122"/>
                          <a:cs typeface="Times New Roman" panose="02020603050405020304" pitchFamily="18" charset="0"/>
                        </a:rPr>
                        <a:t>（待定）</a:t>
                      </a:r>
                      <a:endParaRPr lang="zh-CN" sz="24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303870"/>
                  </a:ext>
                </a:extLst>
              </a:tr>
            </a:tbl>
          </a:graphicData>
        </a:graphic>
      </p:graphicFrame>
    </p:spTree>
    <p:extLst>
      <p:ext uri="{BB962C8B-B14F-4D97-AF65-F5344CB8AC3E}">
        <p14:creationId xmlns:p14="http://schemas.microsoft.com/office/powerpoint/2010/main" val="92715692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沟通管理计划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4</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702623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沟通管理计划</a:t>
            </a:r>
            <a:endParaRPr lang="zh-CN" altLang="en-US" sz="3200" dirty="0"/>
          </a:p>
        </p:txBody>
      </p:sp>
      <p:sp>
        <p:nvSpPr>
          <p:cNvPr id="3" name="矩形 2"/>
          <p:cNvSpPr/>
          <p:nvPr/>
        </p:nvSpPr>
        <p:spPr>
          <a:xfrm>
            <a:off x="-337286" y="2201055"/>
            <a:ext cx="5160387"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开发者与客户的沟通计划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319314" y="2935221"/>
            <a:ext cx="11553372" cy="1800358"/>
          </a:xfrm>
          <a:prstGeom prst="rect">
            <a:avLst/>
          </a:prstGeom>
        </p:spPr>
      </p:pic>
    </p:spTree>
    <p:extLst>
      <p:ext uri="{BB962C8B-B14F-4D97-AF65-F5344CB8AC3E}">
        <p14:creationId xmlns:p14="http://schemas.microsoft.com/office/powerpoint/2010/main" val="344811617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沟通管理计划</a:t>
            </a:r>
            <a:endParaRPr lang="zh-CN" altLang="en-US" sz="3200" dirty="0"/>
          </a:p>
        </p:txBody>
      </p:sp>
      <p:sp>
        <p:nvSpPr>
          <p:cNvPr id="3" name="矩形 2"/>
          <p:cNvSpPr/>
          <p:nvPr/>
        </p:nvSpPr>
        <p:spPr>
          <a:xfrm>
            <a:off x="-462546" y="648027"/>
            <a:ext cx="4339650" cy="584775"/>
          </a:xfrm>
          <a:prstGeom prst="rect">
            <a:avLst/>
          </a:prstGeom>
        </p:spPr>
        <p:txBody>
          <a:bodyPr wrap="none">
            <a:spAutoFit/>
          </a:bodyPr>
          <a:lstStyle/>
          <a:p>
            <a:pPr lvl="1" fontAlgn="base">
              <a:spcBef>
                <a:spcPts val="600"/>
              </a:spcBef>
              <a:spcAft>
                <a:spcPts val="600"/>
              </a:spcAft>
            </a:pPr>
            <a:r>
              <a:rPr lang="zh-CN" altLang="zh-CN" sz="3200" b="1" kern="0" cap="all" dirty="0">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rPr>
              <a:t>开发者内部沟通计划</a:t>
            </a:r>
            <a:endParaRPr lang="zh-CN" altLang="zh-CN" sz="3200" b="1" u="none"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643431681"/>
              </p:ext>
            </p:extLst>
          </p:nvPr>
        </p:nvGraphicFramePr>
        <p:xfrm>
          <a:off x="58056" y="1206138"/>
          <a:ext cx="12075885" cy="5608320"/>
        </p:xfrm>
        <a:graphic>
          <a:graphicData uri="http://schemas.openxmlformats.org/drawingml/2006/table">
            <a:tbl>
              <a:tblPr firstRow="1" firstCol="1" bandRow="1"/>
              <a:tblGrid>
                <a:gridCol w="2102127">
                  <a:extLst>
                    <a:ext uri="{9D8B030D-6E8A-4147-A177-3AD203B41FA5}">
                      <a16:colId xmlns:a16="http://schemas.microsoft.com/office/drawing/2014/main" val="4065365674"/>
                    </a:ext>
                  </a:extLst>
                </a:gridCol>
                <a:gridCol w="1436705">
                  <a:extLst>
                    <a:ext uri="{9D8B030D-6E8A-4147-A177-3AD203B41FA5}">
                      <a16:colId xmlns:a16="http://schemas.microsoft.com/office/drawing/2014/main" val="1018809847"/>
                    </a:ext>
                  </a:extLst>
                </a:gridCol>
                <a:gridCol w="1785799">
                  <a:extLst>
                    <a:ext uri="{9D8B030D-6E8A-4147-A177-3AD203B41FA5}">
                      <a16:colId xmlns:a16="http://schemas.microsoft.com/office/drawing/2014/main" val="3338815304"/>
                    </a:ext>
                  </a:extLst>
                </a:gridCol>
                <a:gridCol w="2322675">
                  <a:extLst>
                    <a:ext uri="{9D8B030D-6E8A-4147-A177-3AD203B41FA5}">
                      <a16:colId xmlns:a16="http://schemas.microsoft.com/office/drawing/2014/main" val="2600966040"/>
                    </a:ext>
                  </a:extLst>
                </a:gridCol>
                <a:gridCol w="1785799">
                  <a:extLst>
                    <a:ext uri="{9D8B030D-6E8A-4147-A177-3AD203B41FA5}">
                      <a16:colId xmlns:a16="http://schemas.microsoft.com/office/drawing/2014/main" val="2021467239"/>
                    </a:ext>
                  </a:extLst>
                </a:gridCol>
                <a:gridCol w="2642780">
                  <a:extLst>
                    <a:ext uri="{9D8B030D-6E8A-4147-A177-3AD203B41FA5}">
                      <a16:colId xmlns:a16="http://schemas.microsoft.com/office/drawing/2014/main" val="1181183551"/>
                    </a:ext>
                  </a:extLst>
                </a:gridCol>
              </a:tblGrid>
              <a:tr h="0">
                <a:tc>
                  <a:txBody>
                    <a:bodyPr/>
                    <a:lstStyle/>
                    <a:p>
                      <a:pPr algn="ctr">
                        <a:lnSpc>
                          <a:spcPct val="115000"/>
                        </a:lnSpc>
                        <a:spcAft>
                          <a:spcPts val="1000"/>
                        </a:spcAft>
                      </a:pPr>
                      <a:r>
                        <a:rPr lang="en-US" sz="32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沟通计划</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32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沟通方式</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32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沟通地点</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32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沟通时间</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32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参与人员</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32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产出</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464907304"/>
                  </a:ext>
                </a:extLst>
              </a:tr>
              <a:tr h="0">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周常会议</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座谈开会</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理四409</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dirty="0">
                          <a:effectLst/>
                          <a:latin typeface="等线" panose="02010600030101010101" pitchFamily="2" charset="-122"/>
                          <a:ea typeface="宋体" panose="02010600030101010101" pitchFamily="2" charset="-122"/>
                          <a:cs typeface="Times New Roman" panose="02020603050405020304" pitchFamily="18" charset="0"/>
                        </a:rPr>
                        <a:t>每周四下午6点</a:t>
                      </a:r>
                      <a:endParaRPr lang="zh-CN" sz="36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dirty="0" err="1">
                          <a:effectLst/>
                          <a:latin typeface="等线" panose="02010600030101010101" pitchFamily="2" charset="-122"/>
                          <a:ea typeface="宋体" panose="02010600030101010101" pitchFamily="2" charset="-122"/>
                          <a:cs typeface="Times New Roman" panose="02020603050405020304" pitchFamily="18" charset="0"/>
                        </a:rPr>
                        <a:t>全体成员</a:t>
                      </a:r>
                      <a:endParaRPr lang="zh-CN" sz="36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会议纪要/录音文件</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6156470"/>
                  </a:ext>
                </a:extLst>
              </a:tr>
              <a:tr h="0">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日常进度报告</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微信群报告</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微信</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每天23:00</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全体成员</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无</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7489031"/>
                  </a:ext>
                </a:extLst>
              </a:tr>
              <a:tr h="0">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日常沟通</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面谈</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随机</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随机</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全体成员</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无</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807662"/>
                  </a:ext>
                </a:extLst>
              </a:tr>
              <a:tr h="0">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日常沟通</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3200">
                          <a:effectLst/>
                          <a:latin typeface="Cambria" panose="02040503050406030204" pitchFamily="18" charset="0"/>
                          <a:ea typeface="宋体" panose="02010600030101010101" pitchFamily="2" charset="-122"/>
                          <a:cs typeface="Times New Roman" panose="02020603050405020304" pitchFamily="18" charset="0"/>
                        </a:rPr>
                        <a:t>微信</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微信</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随机</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全体成员</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无</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1706556"/>
                  </a:ext>
                </a:extLst>
              </a:tr>
              <a:tr h="0">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紧急会议</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站立开会</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理四409</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PM下达时间</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a:effectLst/>
                          <a:latin typeface="等线" panose="02010600030101010101" pitchFamily="2" charset="-122"/>
                          <a:ea typeface="宋体" panose="02010600030101010101" pitchFamily="2" charset="-122"/>
                          <a:cs typeface="Times New Roman" panose="02020603050405020304" pitchFamily="18" charset="0"/>
                        </a:rPr>
                        <a:t>全体成员</a:t>
                      </a:r>
                      <a:endParaRPr lang="zh-CN" sz="36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3200" kern="100" dirty="0" err="1">
                          <a:effectLst/>
                          <a:latin typeface="等线" panose="02010600030101010101" pitchFamily="2" charset="-122"/>
                          <a:ea typeface="宋体" panose="02010600030101010101" pitchFamily="2" charset="-122"/>
                          <a:cs typeface="Times New Roman" panose="02020603050405020304" pitchFamily="18" charset="0"/>
                        </a:rPr>
                        <a:t>会议纪要</a:t>
                      </a:r>
                      <a:r>
                        <a:rPr lang="en-US" sz="32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sz="3200" kern="100" dirty="0" err="1">
                          <a:effectLst/>
                          <a:latin typeface="等线" panose="02010600030101010101" pitchFamily="2" charset="-122"/>
                          <a:ea typeface="宋体" panose="02010600030101010101" pitchFamily="2" charset="-122"/>
                          <a:cs typeface="Times New Roman" panose="02020603050405020304" pitchFamily="18" charset="0"/>
                        </a:rPr>
                        <a:t>录音文件</a:t>
                      </a:r>
                      <a:endParaRPr lang="zh-CN" sz="36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6121089"/>
                  </a:ext>
                </a:extLst>
              </a:tr>
            </a:tbl>
          </a:graphicData>
        </a:graphic>
      </p:graphicFrame>
    </p:spTree>
    <p:extLst>
      <p:ext uri="{BB962C8B-B14F-4D97-AF65-F5344CB8AC3E}">
        <p14:creationId xmlns:p14="http://schemas.microsoft.com/office/powerpoint/2010/main" val="104857539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时间管理计划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5</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80166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endParaRPr lang="zh-CN" altLang="en-US" sz="32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6495"/>
            <a:ext cx="12192000" cy="3845010"/>
          </a:xfrm>
          <a:prstGeom prst="rect">
            <a:avLst/>
          </a:prstGeom>
        </p:spPr>
      </p:pic>
      <p:sp>
        <p:nvSpPr>
          <p:cNvPr id="7" name="文本框 6"/>
          <p:cNvSpPr txBox="1"/>
          <p:nvPr/>
        </p:nvSpPr>
        <p:spPr>
          <a:xfrm>
            <a:off x="30702" y="767140"/>
            <a:ext cx="1553630" cy="584775"/>
          </a:xfrm>
          <a:prstGeom prst="rect">
            <a:avLst/>
          </a:prstGeom>
          <a:noFill/>
        </p:spPr>
        <p:txBody>
          <a:bodyPr wrap="none" rtlCol="0">
            <a:spAutoFit/>
          </a:bodyPr>
          <a:lstStyle/>
          <a:p>
            <a:r>
              <a:rPr lang="zh-CN" altLang="en-US" sz="3200" b="1" dirty="0" smtClean="0"/>
              <a:t>总</a:t>
            </a:r>
            <a:r>
              <a:rPr lang="en-US" altLang="zh-CN" sz="3200" b="1" dirty="0" smtClean="0"/>
              <a:t>WBS</a:t>
            </a:r>
            <a:endParaRPr lang="zh-CN" altLang="en-US" sz="3200" b="1" dirty="0"/>
          </a:p>
        </p:txBody>
      </p:sp>
    </p:spTree>
    <p:extLst>
      <p:ext uri="{BB962C8B-B14F-4D97-AF65-F5344CB8AC3E}">
        <p14:creationId xmlns:p14="http://schemas.microsoft.com/office/powerpoint/2010/main" val="136336915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24713" y="3564402"/>
            <a:ext cx="4967287" cy="769441"/>
          </a:xfrm>
          <a:prstGeom prst="rect">
            <a:avLst/>
          </a:prstGeom>
          <a:noFill/>
        </p:spPr>
        <p:txBody>
          <a:bodyPr>
            <a:spAutoFit/>
          </a:bodyPr>
          <a:lstStyle/>
          <a:p>
            <a:pPr eaLnBrk="1" fontAlgn="auto" hangingPunct="1">
              <a:spcBef>
                <a:spcPts val="0"/>
              </a:spcBef>
              <a:spcAft>
                <a:spcPts val="0"/>
              </a:spcAft>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项目章程</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01</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679812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endParaRPr lang="zh-CN" altLang="en-US" sz="3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20" y="1351915"/>
            <a:ext cx="9305382" cy="5354494"/>
          </a:xfrm>
          <a:prstGeom prst="rect">
            <a:avLst/>
          </a:prstGeom>
        </p:spPr>
      </p:pic>
      <p:sp>
        <p:nvSpPr>
          <p:cNvPr id="4" name="文本框 3"/>
          <p:cNvSpPr txBox="1"/>
          <p:nvPr/>
        </p:nvSpPr>
        <p:spPr>
          <a:xfrm>
            <a:off x="132302" y="716761"/>
            <a:ext cx="1826141" cy="584775"/>
          </a:xfrm>
          <a:prstGeom prst="rect">
            <a:avLst/>
          </a:prstGeom>
          <a:noFill/>
        </p:spPr>
        <p:txBody>
          <a:bodyPr wrap="none" rtlCol="0">
            <a:spAutoFit/>
          </a:bodyPr>
          <a:lstStyle/>
          <a:p>
            <a:r>
              <a:rPr lang="zh-CN" altLang="en-US" sz="3200" b="1" dirty="0" smtClean="0"/>
              <a:t>项目启动</a:t>
            </a:r>
            <a:endParaRPr lang="zh-CN" altLang="en-US" sz="3200" b="1" dirty="0"/>
          </a:p>
        </p:txBody>
      </p:sp>
    </p:spTree>
    <p:extLst>
      <p:ext uri="{BB962C8B-B14F-4D97-AF65-F5344CB8AC3E}">
        <p14:creationId xmlns:p14="http://schemas.microsoft.com/office/powerpoint/2010/main" val="416073153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469" y="739608"/>
            <a:ext cx="4206605" cy="5959356"/>
          </a:xfrm>
          <a:prstGeom prst="rect">
            <a:avLst/>
          </a:prstGeom>
        </p:spPr>
      </p:pic>
      <p:sp>
        <p:nvSpPr>
          <p:cNvPr id="6" name="文本框 5"/>
          <p:cNvSpPr txBox="1"/>
          <p:nvPr/>
        </p:nvSpPr>
        <p:spPr>
          <a:xfrm>
            <a:off x="30702" y="739608"/>
            <a:ext cx="1826141" cy="584775"/>
          </a:xfrm>
          <a:prstGeom prst="rect">
            <a:avLst/>
          </a:prstGeom>
          <a:noFill/>
        </p:spPr>
        <p:txBody>
          <a:bodyPr wrap="none" rtlCol="0">
            <a:spAutoFit/>
          </a:bodyPr>
          <a:lstStyle/>
          <a:p>
            <a:r>
              <a:rPr lang="zh-CN" altLang="en-US" sz="3200" b="1" dirty="0" smtClean="0"/>
              <a:t>项目计划</a:t>
            </a:r>
            <a:endParaRPr lang="zh-CN" altLang="en-US" sz="3200" b="1" dirty="0"/>
          </a:p>
        </p:txBody>
      </p:sp>
    </p:spTree>
    <p:extLst>
      <p:ext uri="{BB962C8B-B14F-4D97-AF65-F5344CB8AC3E}">
        <p14:creationId xmlns:p14="http://schemas.microsoft.com/office/powerpoint/2010/main" val="160865158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72" y="1309619"/>
            <a:ext cx="11582400" cy="5167676"/>
          </a:xfrm>
          <a:prstGeom prst="rect">
            <a:avLst/>
          </a:prstGeom>
        </p:spPr>
      </p:pic>
      <p:sp>
        <p:nvSpPr>
          <p:cNvPr id="4" name="文本框 3"/>
          <p:cNvSpPr txBox="1"/>
          <p:nvPr/>
        </p:nvSpPr>
        <p:spPr>
          <a:xfrm>
            <a:off x="30702" y="767140"/>
            <a:ext cx="11623695" cy="584775"/>
          </a:xfrm>
          <a:prstGeom prst="rect">
            <a:avLst/>
          </a:prstGeom>
          <a:noFill/>
        </p:spPr>
        <p:txBody>
          <a:bodyPr wrap="none" rtlCol="0">
            <a:spAutoFit/>
          </a:bodyPr>
          <a:lstStyle/>
          <a:p>
            <a:r>
              <a:rPr lang="zh-CN" altLang="en-US" sz="3200" b="1" dirty="0" smtClean="0"/>
              <a:t>项目执行</a:t>
            </a:r>
            <a:r>
              <a:rPr lang="en-US" altLang="zh-CN" sz="3200" b="1" dirty="0" smtClean="0"/>
              <a:t>——</a:t>
            </a:r>
            <a:r>
              <a:rPr lang="zh-CN" altLang="en-US" sz="3200" b="1" dirty="0" smtClean="0"/>
              <a:t>第一轮迭代（</a:t>
            </a:r>
            <a:r>
              <a:rPr lang="zh-CN" altLang="en-US" sz="2800" b="1" dirty="0" smtClean="0"/>
              <a:t>需求获取，需求分析，需求说明，验证</a:t>
            </a:r>
            <a:r>
              <a:rPr lang="zh-CN" altLang="en-US" sz="3200" b="1" dirty="0" smtClean="0"/>
              <a:t>）</a:t>
            </a:r>
            <a:endParaRPr lang="zh-CN" altLang="en-US" sz="3200" b="1" dirty="0"/>
          </a:p>
        </p:txBody>
      </p:sp>
    </p:spTree>
    <p:extLst>
      <p:ext uri="{BB962C8B-B14F-4D97-AF65-F5344CB8AC3E}">
        <p14:creationId xmlns:p14="http://schemas.microsoft.com/office/powerpoint/2010/main" val="73081365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258" y="1351915"/>
            <a:ext cx="6618512" cy="5309354"/>
          </a:xfrm>
          <a:prstGeom prst="rect">
            <a:avLst/>
          </a:prstGeom>
        </p:spPr>
      </p:pic>
      <p:sp>
        <p:nvSpPr>
          <p:cNvPr id="5" name="文本框 4"/>
          <p:cNvSpPr txBox="1"/>
          <p:nvPr/>
        </p:nvSpPr>
        <p:spPr>
          <a:xfrm>
            <a:off x="30702" y="767140"/>
            <a:ext cx="9212778" cy="584775"/>
          </a:xfrm>
          <a:prstGeom prst="rect">
            <a:avLst/>
          </a:prstGeom>
          <a:noFill/>
        </p:spPr>
        <p:txBody>
          <a:bodyPr wrap="none" rtlCol="0">
            <a:spAutoFit/>
          </a:bodyPr>
          <a:lstStyle/>
          <a:p>
            <a:r>
              <a:rPr lang="zh-CN" altLang="en-US" sz="3200" b="1" dirty="0" smtClean="0"/>
              <a:t>项目执行</a:t>
            </a:r>
            <a:r>
              <a:rPr lang="en-US" altLang="zh-CN" sz="3200" b="1" dirty="0" smtClean="0"/>
              <a:t>——</a:t>
            </a:r>
            <a:r>
              <a:rPr lang="zh-CN" altLang="en-US" sz="3200" b="1" dirty="0" smtClean="0"/>
              <a:t>第二轮迭代（需求分析，原型开发）</a:t>
            </a:r>
            <a:endParaRPr lang="zh-CN" altLang="en-US" sz="3200" b="1" dirty="0"/>
          </a:p>
        </p:txBody>
      </p:sp>
    </p:spTree>
    <p:extLst>
      <p:ext uri="{BB962C8B-B14F-4D97-AF65-F5344CB8AC3E}">
        <p14:creationId xmlns:p14="http://schemas.microsoft.com/office/powerpoint/2010/main" val="214915467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886" y="1351915"/>
            <a:ext cx="6299200" cy="5476074"/>
          </a:xfrm>
          <a:prstGeom prst="rect">
            <a:avLst/>
          </a:prstGeom>
        </p:spPr>
      </p:pic>
      <p:sp>
        <p:nvSpPr>
          <p:cNvPr id="5" name="文本框 4"/>
          <p:cNvSpPr txBox="1"/>
          <p:nvPr/>
        </p:nvSpPr>
        <p:spPr>
          <a:xfrm>
            <a:off x="30702" y="767140"/>
            <a:ext cx="4698722" cy="584775"/>
          </a:xfrm>
          <a:prstGeom prst="rect">
            <a:avLst/>
          </a:prstGeom>
          <a:noFill/>
        </p:spPr>
        <p:txBody>
          <a:bodyPr wrap="none" rtlCol="0">
            <a:spAutoFit/>
          </a:bodyPr>
          <a:lstStyle/>
          <a:p>
            <a:r>
              <a:rPr lang="zh-CN" altLang="en-US" sz="3200" b="1" dirty="0" smtClean="0"/>
              <a:t>项目执行</a:t>
            </a:r>
            <a:r>
              <a:rPr lang="en-US" altLang="zh-CN" sz="3200" b="1" dirty="0" smtClean="0"/>
              <a:t>——</a:t>
            </a:r>
            <a:r>
              <a:rPr lang="zh-CN" altLang="en-US" sz="3200" b="1" dirty="0" smtClean="0"/>
              <a:t>第三轮迭代</a:t>
            </a:r>
            <a:endParaRPr lang="zh-CN" altLang="en-US" sz="3200" b="1" dirty="0"/>
          </a:p>
        </p:txBody>
      </p:sp>
    </p:spTree>
    <p:extLst>
      <p:ext uri="{BB962C8B-B14F-4D97-AF65-F5344CB8AC3E}">
        <p14:creationId xmlns:p14="http://schemas.microsoft.com/office/powerpoint/2010/main" val="341845008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2831"/>
          <a:stretch/>
        </p:blipFill>
        <p:spPr>
          <a:xfrm>
            <a:off x="3236685" y="781655"/>
            <a:ext cx="5243008" cy="6058194"/>
          </a:xfrm>
          <a:prstGeom prst="rect">
            <a:avLst/>
          </a:prstGeom>
        </p:spPr>
      </p:pic>
      <p:sp>
        <p:nvSpPr>
          <p:cNvPr id="4" name="文本框 3"/>
          <p:cNvSpPr txBox="1"/>
          <p:nvPr/>
        </p:nvSpPr>
        <p:spPr>
          <a:xfrm>
            <a:off x="277445" y="781655"/>
            <a:ext cx="2646878" cy="2062103"/>
          </a:xfrm>
          <a:prstGeom prst="rect">
            <a:avLst/>
          </a:prstGeom>
          <a:noFill/>
        </p:spPr>
        <p:txBody>
          <a:bodyPr wrap="none" rtlCol="0">
            <a:spAutoFit/>
          </a:bodyPr>
          <a:lstStyle/>
          <a:p>
            <a:pPr algn="ctr"/>
            <a:r>
              <a:rPr lang="zh-CN" altLang="en-US" sz="3200" b="1" dirty="0" smtClean="0"/>
              <a:t>项目控制</a:t>
            </a:r>
            <a:endParaRPr lang="en-US" altLang="zh-CN" sz="3200" b="1" dirty="0" smtClean="0"/>
          </a:p>
          <a:p>
            <a:pPr algn="ctr"/>
            <a:r>
              <a:rPr lang="zh-CN" altLang="en-US" sz="3200" b="1" dirty="0" smtClean="0"/>
              <a:t>（任务分配，</a:t>
            </a:r>
            <a:endParaRPr lang="en-US" altLang="zh-CN" sz="3200" b="1" dirty="0" smtClean="0"/>
          </a:p>
          <a:p>
            <a:pPr algn="ctr"/>
            <a:r>
              <a:rPr lang="zh-CN" altLang="en-US" sz="3200" b="1" dirty="0" smtClean="0"/>
              <a:t>项目控制，</a:t>
            </a:r>
            <a:endParaRPr lang="en-US" altLang="zh-CN" sz="3200" b="1" dirty="0" smtClean="0"/>
          </a:p>
          <a:p>
            <a:pPr algn="ctr"/>
            <a:r>
              <a:rPr lang="zh-CN" altLang="en-US" sz="3200" b="1" dirty="0" smtClean="0"/>
              <a:t>需求管理）</a:t>
            </a:r>
            <a:endParaRPr lang="zh-CN" altLang="en-US" sz="3200" b="1" dirty="0"/>
          </a:p>
        </p:txBody>
      </p:sp>
    </p:spTree>
    <p:extLst>
      <p:ext uri="{BB962C8B-B14F-4D97-AF65-F5344CB8AC3E}">
        <p14:creationId xmlns:p14="http://schemas.microsoft.com/office/powerpoint/2010/main" val="356958694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86" y="1476073"/>
            <a:ext cx="9173028" cy="4109054"/>
          </a:xfrm>
          <a:prstGeom prst="rect">
            <a:avLst/>
          </a:prstGeom>
        </p:spPr>
      </p:pic>
      <p:sp>
        <p:nvSpPr>
          <p:cNvPr id="4" name="文本框 3"/>
          <p:cNvSpPr txBox="1"/>
          <p:nvPr/>
        </p:nvSpPr>
        <p:spPr>
          <a:xfrm>
            <a:off x="30702" y="767140"/>
            <a:ext cx="1826141" cy="584775"/>
          </a:xfrm>
          <a:prstGeom prst="rect">
            <a:avLst/>
          </a:prstGeom>
          <a:noFill/>
        </p:spPr>
        <p:txBody>
          <a:bodyPr wrap="none" rtlCol="0">
            <a:spAutoFit/>
          </a:bodyPr>
          <a:lstStyle/>
          <a:p>
            <a:r>
              <a:rPr lang="zh-CN" altLang="en-US" sz="3200" b="1" dirty="0" smtClean="0"/>
              <a:t>项目收尾</a:t>
            </a:r>
            <a:endParaRPr lang="zh-CN" altLang="en-US" sz="3200" b="1" dirty="0"/>
          </a:p>
        </p:txBody>
      </p:sp>
    </p:spTree>
    <p:extLst>
      <p:ext uri="{BB962C8B-B14F-4D97-AF65-F5344CB8AC3E}">
        <p14:creationId xmlns:p14="http://schemas.microsoft.com/office/powerpoint/2010/main" val="297012918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WBS</a:t>
            </a:r>
            <a:endParaRPr lang="zh-CN" altLang="en-US" sz="3200" dirty="0"/>
          </a:p>
        </p:txBody>
      </p:sp>
      <p:sp>
        <p:nvSpPr>
          <p:cNvPr id="3" name="文本框 2"/>
          <p:cNvSpPr txBox="1"/>
          <p:nvPr/>
        </p:nvSpPr>
        <p:spPr>
          <a:xfrm>
            <a:off x="0" y="1056373"/>
            <a:ext cx="2436886" cy="523220"/>
          </a:xfrm>
          <a:prstGeom prst="rect">
            <a:avLst/>
          </a:prstGeom>
          <a:noFill/>
        </p:spPr>
        <p:txBody>
          <a:bodyPr wrap="none" rtlCol="0">
            <a:spAutoFit/>
          </a:bodyPr>
          <a:lstStyle/>
          <a:p>
            <a:r>
              <a:rPr lang="en-US" altLang="zh-CN" sz="2800" b="1" dirty="0" smtClean="0"/>
              <a:t>WBS</a:t>
            </a:r>
            <a:r>
              <a:rPr lang="zh-CN" altLang="en-US" sz="2800" b="1" dirty="0" smtClean="0"/>
              <a:t>输入输出</a:t>
            </a:r>
            <a:endParaRPr lang="zh-CN" altLang="en-US" sz="2800" b="1" dirty="0"/>
          </a:p>
        </p:txBody>
      </p:sp>
      <p:pic>
        <p:nvPicPr>
          <p:cNvPr id="4" name="图片 3"/>
          <p:cNvPicPr>
            <a:picLocks noChangeAspect="1"/>
          </p:cNvPicPr>
          <p:nvPr/>
        </p:nvPicPr>
        <p:blipFill>
          <a:blip r:embed="rId3"/>
          <a:stretch>
            <a:fillRect/>
          </a:stretch>
        </p:blipFill>
        <p:spPr>
          <a:xfrm>
            <a:off x="33271" y="2032000"/>
            <a:ext cx="12125904" cy="3926116"/>
          </a:xfrm>
          <a:prstGeom prst="rect">
            <a:avLst/>
          </a:prstGeom>
        </p:spPr>
      </p:pic>
    </p:spTree>
    <p:extLst>
      <p:ext uri="{BB962C8B-B14F-4D97-AF65-F5344CB8AC3E}">
        <p14:creationId xmlns:p14="http://schemas.microsoft.com/office/powerpoint/2010/main" val="304013859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a:t>Gantt</a:t>
            </a:r>
            <a:endParaRPr lang="zh-CN" altLang="en-US" sz="3200" dirty="0"/>
          </a:p>
        </p:txBody>
      </p:sp>
      <p:pic>
        <p:nvPicPr>
          <p:cNvPr id="4" name="图片 3"/>
          <p:cNvPicPr>
            <a:picLocks noChangeAspect="1"/>
          </p:cNvPicPr>
          <p:nvPr/>
        </p:nvPicPr>
        <p:blipFill rotWithShape="1">
          <a:blip r:embed="rId3"/>
          <a:srcRect t="2372" b="24027"/>
          <a:stretch/>
        </p:blipFill>
        <p:spPr>
          <a:xfrm>
            <a:off x="30702" y="856344"/>
            <a:ext cx="12113706" cy="5762171"/>
          </a:xfrm>
          <a:prstGeom prst="rect">
            <a:avLst/>
          </a:prstGeom>
          <a:ln>
            <a:solidFill>
              <a:srgbClr val="000000"/>
            </a:solidFill>
          </a:ln>
        </p:spPr>
      </p:pic>
    </p:spTree>
    <p:extLst>
      <p:ext uri="{BB962C8B-B14F-4D97-AF65-F5344CB8AC3E}">
        <p14:creationId xmlns:p14="http://schemas.microsoft.com/office/powerpoint/2010/main" val="211866834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en-US" altLang="zh-CN" sz="3200" dirty="0" smtClean="0"/>
              <a:t>Gantt——</a:t>
            </a:r>
            <a:r>
              <a:rPr lang="zh-CN" altLang="en-US" sz="3200" dirty="0" smtClean="0"/>
              <a:t>资源分配</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024" y="1761067"/>
            <a:ext cx="7670068" cy="4004940"/>
          </a:xfrm>
          <a:prstGeom prst="rect">
            <a:avLst/>
          </a:prstGeom>
          <a:ln>
            <a:solidFill>
              <a:schemeClr val="tx1"/>
            </a:solidFill>
          </a:ln>
        </p:spPr>
      </p:pic>
    </p:spTree>
    <p:extLst>
      <p:ext uri="{BB962C8B-B14F-4D97-AF65-F5344CB8AC3E}">
        <p14:creationId xmlns:p14="http://schemas.microsoft.com/office/powerpoint/2010/main" val="103371652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项目章程</a:t>
            </a:r>
          </a:p>
        </p:txBody>
      </p:sp>
      <p:sp>
        <p:nvSpPr>
          <p:cNvPr id="4" name="矩形 3">
            <a:extLst>
              <a:ext uri="{FF2B5EF4-FFF2-40B4-BE49-F238E27FC236}">
                <a16:creationId xmlns:a16="http://schemas.microsoft.com/office/drawing/2014/main" id="{510ACD13-A263-40DA-8CCA-E2E40FCDBB3D}"/>
              </a:ext>
            </a:extLst>
          </p:cNvPr>
          <p:cNvSpPr/>
          <p:nvPr/>
        </p:nvSpPr>
        <p:spPr>
          <a:xfrm>
            <a:off x="109960" y="1413063"/>
            <a:ext cx="12082040" cy="4031873"/>
          </a:xfrm>
          <a:prstGeom prst="rect">
            <a:avLst/>
          </a:prstGeom>
        </p:spPr>
        <p:txBody>
          <a:bodyPr wrap="square">
            <a:spAutoFit/>
          </a:bodyPr>
          <a:lstStyle/>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项目名称</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“渔乐生活”移动应用开发</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项目执行时间</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2018</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-2019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月</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9</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日</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发起人兼客户</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杨枨老师、侯宏仑老师</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项目经理</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p>
          <a:p>
            <a:pPr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开发团队</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PRD-2018-G06</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（赵豪杰、</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张嘉诚、罗培铖、</a:t>
            </a:r>
            <a:r>
              <a:rPr lang="en-US" altLang="zh-CN" sz="3200" kern="100" dirty="0">
                <a:latin typeface="宋体"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宋体" panose="02010600030101010101" pitchFamily="2" charset="-122"/>
                <a:ea typeface="等线" panose="02010600030101010101" pitchFamily="2" charset="-122"/>
                <a:cs typeface="Times New Roman" panose="02020603050405020304" pitchFamily="18" charset="0"/>
              </a:rPr>
              <a:t>苏碧青、郑丞钧</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a:t>
            </a:r>
          </a:p>
          <a:p>
            <a:pPr marL="1066800" indent="-1064260" algn="just">
              <a:spcAft>
                <a:spcPts val="0"/>
              </a:spcAft>
            </a:pPr>
            <a:r>
              <a:rPr lang="zh-CN" altLang="zh-CN" sz="3200" b="1" kern="100" dirty="0">
                <a:latin typeface="等线" panose="02010600030101010101" pitchFamily="2" charset="-122"/>
                <a:ea typeface="等线" panose="02010600030101010101" pitchFamily="2" charset="-122"/>
                <a:cs typeface="Times New Roman" panose="02020603050405020304" pitchFamily="18" charset="0"/>
              </a:rPr>
              <a:t>用户：</a:t>
            </a:r>
            <a:r>
              <a:rPr lang="en-US" altLang="zh-CN" sz="32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热爱钓鱼</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且</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希望通过</a:t>
            </a:r>
            <a:r>
              <a:rPr lang="zh-CN" altLang="en-US" sz="3200" kern="100" dirty="0">
                <a:latin typeface="等线" panose="02010600030101010101" pitchFamily="2" charset="-122"/>
                <a:ea typeface="等线" panose="02010600030101010101" pitchFamily="2" charset="-122"/>
                <a:cs typeface="Times New Roman" panose="02020603050405020304" pitchFamily="18" charset="0"/>
              </a:rPr>
              <a:t>此进行</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社交活动并可以熟</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练使用手机的人群</a:t>
            </a:r>
          </a:p>
        </p:txBody>
      </p:sp>
    </p:spTree>
    <p:extLst>
      <p:ext uri="{BB962C8B-B14F-4D97-AF65-F5344CB8AC3E}">
        <p14:creationId xmlns:p14="http://schemas.microsoft.com/office/powerpoint/2010/main" val="23567122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风险管理计划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6</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760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风险管理计划</a:t>
            </a:r>
            <a:r>
              <a:rPr lang="en-US" altLang="zh-CN" sz="3200" dirty="0" smtClean="0"/>
              <a:t>——</a:t>
            </a:r>
            <a:r>
              <a:rPr lang="zh-CN" altLang="en-US" sz="3200" dirty="0"/>
              <a:t>风险识别</a:t>
            </a:r>
          </a:p>
        </p:txBody>
      </p:sp>
      <p:graphicFrame>
        <p:nvGraphicFramePr>
          <p:cNvPr id="3" name="表格 2"/>
          <p:cNvGraphicFramePr>
            <a:graphicFrameLocks noGrp="1"/>
          </p:cNvGraphicFramePr>
          <p:nvPr>
            <p:extLst>
              <p:ext uri="{D42A27DB-BD31-4B8C-83A1-F6EECF244321}">
                <p14:modId xmlns:p14="http://schemas.microsoft.com/office/powerpoint/2010/main" val="3027090211"/>
              </p:ext>
            </p:extLst>
          </p:nvPr>
        </p:nvGraphicFramePr>
        <p:xfrm>
          <a:off x="74245" y="740233"/>
          <a:ext cx="12059698" cy="5994397"/>
        </p:xfrm>
        <a:graphic>
          <a:graphicData uri="http://schemas.openxmlformats.org/drawingml/2006/table">
            <a:tbl>
              <a:tblPr firstRow="1" firstCol="1" bandRow="1"/>
              <a:tblGrid>
                <a:gridCol w="2278195">
                  <a:extLst>
                    <a:ext uri="{9D8B030D-6E8A-4147-A177-3AD203B41FA5}">
                      <a16:colId xmlns:a16="http://schemas.microsoft.com/office/drawing/2014/main" val="3973548076"/>
                    </a:ext>
                  </a:extLst>
                </a:gridCol>
                <a:gridCol w="9781503">
                  <a:extLst>
                    <a:ext uri="{9D8B030D-6E8A-4147-A177-3AD203B41FA5}">
                      <a16:colId xmlns:a16="http://schemas.microsoft.com/office/drawing/2014/main" val="1571170995"/>
                    </a:ext>
                  </a:extLst>
                </a:gridCol>
              </a:tblGrid>
              <a:tr h="499533">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风险类别</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400" b="1" kern="100"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风险</a:t>
                      </a:r>
                      <a:r>
                        <a:rPr lang="zh-CN" sz="2400" b="1" kern="100"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条件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47652158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综合</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不充分的计划；较少的资源；较差的综合管理；缺乏后续审查</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729327"/>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范围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对于范围和工作任务的界定不明确；不完全的界定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1959"/>
                  </a:ext>
                </a:extLst>
              </a:tr>
              <a:tr h="999067">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时间</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对可用资源或时间的错误评估；对于关键路径的决策错误；对于周转金分配和管理的不足；较早发布的竞争产品</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598544"/>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成本</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错误估计；不够充足的生产力、成本、变更或紧急事件</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9951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质量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对待质量的态度不够；不合乎标准的设计；质量保证程序不足</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3863731"/>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人力资源</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冲突管理不力；较差的项目组织和责任界定；领导力的缺乏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182146"/>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沟通</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对于计划或沟通的忽视</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8478155"/>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风险</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忽视风险；风险分析不清楚；缺乏管理保证程序</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740189"/>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采购</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无法执行的条件或合同条款；对抗关系</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9585853"/>
                  </a:ext>
                </a:extLst>
              </a:tr>
              <a:tr h="499533">
                <a:tc>
                  <a:txBody>
                    <a:bodyPr/>
                    <a:lstStyle/>
                    <a:p>
                      <a:pPr algn="ctr">
                        <a:lnSpc>
                          <a:spcPct val="115000"/>
                        </a:lnSpc>
                        <a:spcAft>
                          <a:spcPts val="1000"/>
                        </a:spcAft>
                      </a:pPr>
                      <a:r>
                        <a:rPr lang="zh-CN" sz="2400">
                          <a:effectLst/>
                          <a:latin typeface="Cambria" panose="02040503050406030204" pitchFamily="18" charset="0"/>
                          <a:ea typeface="等线" panose="02010600030101010101" pitchFamily="2" charset="-122"/>
                          <a:cs typeface="Times New Roman" panose="02020603050405020304" pitchFamily="18" charset="0"/>
                        </a:rPr>
                        <a:t>干系人</a:t>
                      </a:r>
                      <a:endParaRPr lang="zh-CN" sz="28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与关键干系人缺乏协商</a:t>
                      </a:r>
                      <a:endParaRPr lang="zh-CN" sz="28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19529"/>
                  </a:ext>
                </a:extLst>
              </a:tr>
            </a:tbl>
          </a:graphicData>
        </a:graphic>
      </p:graphicFrame>
    </p:spTree>
    <p:extLst>
      <p:ext uri="{BB962C8B-B14F-4D97-AF65-F5344CB8AC3E}">
        <p14:creationId xmlns:p14="http://schemas.microsoft.com/office/powerpoint/2010/main" val="419359943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风险管理计划</a:t>
            </a:r>
            <a:r>
              <a:rPr lang="en-US" altLang="zh-CN" sz="3200" dirty="0" smtClean="0"/>
              <a:t>——</a:t>
            </a:r>
            <a:r>
              <a:rPr lang="zh-CN" altLang="zh-CN" dirty="0"/>
              <a:t>项目风险概率和影响定义</a:t>
            </a:r>
            <a:endParaRPr lang="zh-CN" altLang="en-US" sz="3200" dirty="0"/>
          </a:p>
        </p:txBody>
      </p:sp>
      <p:graphicFrame>
        <p:nvGraphicFramePr>
          <p:cNvPr id="3" name="表格 2"/>
          <p:cNvGraphicFramePr>
            <a:graphicFrameLocks noGrp="1"/>
          </p:cNvGraphicFramePr>
          <p:nvPr>
            <p:extLst>
              <p:ext uri="{D42A27DB-BD31-4B8C-83A1-F6EECF244321}">
                <p14:modId xmlns:p14="http://schemas.microsoft.com/office/powerpoint/2010/main" val="901730214"/>
              </p:ext>
            </p:extLst>
          </p:nvPr>
        </p:nvGraphicFramePr>
        <p:xfrm>
          <a:off x="59731" y="740228"/>
          <a:ext cx="12045184" cy="6016574"/>
        </p:xfrm>
        <a:graphic>
          <a:graphicData uri="http://schemas.openxmlformats.org/drawingml/2006/table">
            <a:tbl>
              <a:tblPr firstRow="1" firstCol="1" bandRow="1"/>
              <a:tblGrid>
                <a:gridCol w="1368381">
                  <a:extLst>
                    <a:ext uri="{9D8B030D-6E8A-4147-A177-3AD203B41FA5}">
                      <a16:colId xmlns:a16="http://schemas.microsoft.com/office/drawing/2014/main" val="2706474842"/>
                    </a:ext>
                  </a:extLst>
                </a:gridCol>
                <a:gridCol w="1817716">
                  <a:extLst>
                    <a:ext uri="{9D8B030D-6E8A-4147-A177-3AD203B41FA5}">
                      <a16:colId xmlns:a16="http://schemas.microsoft.com/office/drawing/2014/main" val="2381866535"/>
                    </a:ext>
                  </a:extLst>
                </a:gridCol>
                <a:gridCol w="1817716">
                  <a:extLst>
                    <a:ext uri="{9D8B030D-6E8A-4147-A177-3AD203B41FA5}">
                      <a16:colId xmlns:a16="http://schemas.microsoft.com/office/drawing/2014/main" val="614349234"/>
                    </a:ext>
                  </a:extLst>
                </a:gridCol>
                <a:gridCol w="2664911">
                  <a:extLst>
                    <a:ext uri="{9D8B030D-6E8A-4147-A177-3AD203B41FA5}">
                      <a16:colId xmlns:a16="http://schemas.microsoft.com/office/drawing/2014/main" val="3730228728"/>
                    </a:ext>
                  </a:extLst>
                </a:gridCol>
                <a:gridCol w="2664911">
                  <a:extLst>
                    <a:ext uri="{9D8B030D-6E8A-4147-A177-3AD203B41FA5}">
                      <a16:colId xmlns:a16="http://schemas.microsoft.com/office/drawing/2014/main" val="90248390"/>
                    </a:ext>
                  </a:extLst>
                </a:gridCol>
                <a:gridCol w="1711549">
                  <a:extLst>
                    <a:ext uri="{9D8B030D-6E8A-4147-A177-3AD203B41FA5}">
                      <a16:colId xmlns:a16="http://schemas.microsoft.com/office/drawing/2014/main" val="451051926"/>
                    </a:ext>
                  </a:extLst>
                </a:gridCol>
              </a:tblGrid>
              <a:tr h="618955">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参数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定性描述</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进度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成本</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质量</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2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范围</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913929569"/>
                  </a:ext>
                </a:extLst>
              </a:tr>
              <a:tr h="590821">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概率</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表示发生的可能性</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ltLang="en-US"/>
                    </a:p>
                  </a:txBody>
                  <a:tcPr/>
                </a:tc>
                <a:tc rowSpan="3" hMerge="1">
                  <a:txBody>
                    <a:bodyPr/>
                    <a:lstStyle/>
                    <a:p>
                      <a:endParaRPr lang="zh-CN" altLang="en-US"/>
                    </a:p>
                  </a:txBody>
                  <a:tcPr/>
                </a:tc>
                <a:tc rowSpan="3" hMerge="1">
                  <a:txBody>
                    <a:bodyPr/>
                    <a:lstStyle/>
                    <a:p>
                      <a:endParaRPr lang="zh-CN" altLang="en-US"/>
                    </a:p>
                  </a:txBody>
                  <a:tcPr/>
                </a:tc>
                <a:extLst>
                  <a:ext uri="{0D108BD9-81ED-4DB2-BD59-A6C34878D82A}">
                    <a16:rowId xmlns:a16="http://schemas.microsoft.com/office/drawing/2014/main" val="2616659895"/>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819629407"/>
                  </a:ext>
                </a:extLst>
              </a:tr>
              <a:tr h="590821">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extLst>
                  <a:ext uri="{0D108BD9-81ED-4DB2-BD59-A6C34878D82A}">
                    <a16:rowId xmlns:a16="http://schemas.microsoft.com/office/drawing/2014/main" val="1277532105"/>
                  </a:ext>
                </a:extLst>
              </a:tr>
              <a:tr h="1181642">
                <a:tc rowSpan="3">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高</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进度延期半个月以上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项目最终结果实际无法使用</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3</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9991664"/>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中</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进度延期一周以上</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a:t>
                      </a:r>
                      <a:r>
                        <a:rPr lang="en-US" sz="2400">
                          <a:effectLst/>
                          <a:latin typeface="Cambria" panose="02040503050406030204" pitchFamily="18" charset="0"/>
                          <a:ea typeface="等线" panose="02010600030101010101" pitchFamily="2" charset="-122"/>
                          <a:cs typeface="宋体" panose="02010600030101010101" pitchFamily="2" charset="-122"/>
                        </a:rPr>
                        <a:t>10%</a:t>
                      </a:r>
                      <a:r>
                        <a:rPr lang="zh-CN" sz="2400">
                          <a:effectLst/>
                          <a:latin typeface="Cambria" panose="02040503050406030204" pitchFamily="18" charset="0"/>
                          <a:ea typeface="等线" panose="02010600030101010101" pitchFamily="2" charset="-122"/>
                          <a:cs typeface="宋体" panose="02010600030101010101" pitchFamily="2" charset="-122"/>
                        </a:rPr>
                        <a:t>～</a:t>
                      </a:r>
                      <a:r>
                        <a:rPr lang="en-US" sz="2400">
                          <a:effectLst/>
                          <a:latin typeface="Cambria" panose="02040503050406030204" pitchFamily="18" charset="0"/>
                          <a:ea typeface="等线" panose="02010600030101010101" pitchFamily="2" charset="-122"/>
                          <a:cs typeface="宋体" panose="02010600030101010101" pitchFamily="2" charset="-122"/>
                        </a:rPr>
                        <a:t>20%</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质量降低到顾客不能接受的程度</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每月重大变更大于</a:t>
                      </a:r>
                      <a:r>
                        <a:rPr lang="en-US" sz="2400">
                          <a:effectLst/>
                          <a:latin typeface="Cambria" panose="02040503050406030204" pitchFamily="18" charset="0"/>
                          <a:ea typeface="等线" panose="02010600030101010101" pitchFamily="2" charset="-122"/>
                          <a:cs typeface="宋体" panose="02010600030101010101" pitchFamily="2" charset="-122"/>
                        </a:rPr>
                        <a:t>2</a:t>
                      </a:r>
                      <a:r>
                        <a:rPr lang="zh-CN" sz="2400">
                          <a:effectLst/>
                          <a:latin typeface="Cambria" panose="02040503050406030204" pitchFamily="18" charset="0"/>
                          <a:ea typeface="等线" panose="02010600030101010101" pitchFamily="2" charset="-122"/>
                          <a:cs typeface="宋体" panose="02010600030101010101" pitchFamily="2" charset="-122"/>
                        </a:rPr>
                        <a:t>起</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970"/>
                  </a:ext>
                </a:extLst>
              </a:tr>
              <a:tr h="1181642">
                <a:tc vMerge="1">
                  <a:txBody>
                    <a:bodyPr/>
                    <a:lstStyle/>
                    <a:p>
                      <a:endParaRPr lang="zh-CN" altLang="en-US"/>
                    </a:p>
                  </a:txBody>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低</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进度延期三天以上一周以内</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成本超支小于</a:t>
                      </a:r>
                      <a:r>
                        <a:rPr lang="en-US" sz="2400">
                          <a:effectLst/>
                          <a:latin typeface="Cambria" panose="02040503050406030204" pitchFamily="18" charset="0"/>
                          <a:ea typeface="等线" panose="02010600030101010101" pitchFamily="2" charset="-122"/>
                          <a:cs typeface="宋体" panose="02010600030101010101" pitchFamily="2" charset="-122"/>
                        </a:rPr>
                        <a:t>5%</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a:effectLst/>
                          <a:latin typeface="Cambria" panose="02040503050406030204" pitchFamily="18" charset="0"/>
                          <a:ea typeface="等线" panose="02010600030101010101" pitchFamily="2" charset="-122"/>
                          <a:cs typeface="宋体" panose="02010600030101010101" pitchFamily="2" charset="-122"/>
                        </a:rPr>
                        <a:t>仅有要求极其严格的应用受到影响</a:t>
                      </a:r>
                      <a:endParaRPr lang="zh-CN" sz="3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2400" dirty="0">
                          <a:effectLst/>
                          <a:latin typeface="Cambria" panose="02040503050406030204" pitchFamily="18" charset="0"/>
                          <a:ea typeface="等线" panose="02010600030101010101" pitchFamily="2" charset="-122"/>
                          <a:cs typeface="宋体" panose="02010600030101010101" pitchFamily="2" charset="-122"/>
                        </a:rPr>
                        <a:t>每月变更大于</a:t>
                      </a:r>
                      <a:r>
                        <a:rPr lang="en-US" sz="2400" dirty="0">
                          <a:effectLst/>
                          <a:latin typeface="Cambria" panose="02040503050406030204" pitchFamily="18" charset="0"/>
                          <a:ea typeface="等线" panose="02010600030101010101" pitchFamily="2" charset="-122"/>
                          <a:cs typeface="宋体" panose="02010600030101010101" pitchFamily="2" charset="-122"/>
                        </a:rPr>
                        <a:t>5</a:t>
                      </a:r>
                      <a:r>
                        <a:rPr lang="zh-CN" sz="2400" dirty="0">
                          <a:effectLst/>
                          <a:latin typeface="Cambria" panose="02040503050406030204" pitchFamily="18" charset="0"/>
                          <a:ea typeface="等线" panose="02010600030101010101" pitchFamily="2" charset="-122"/>
                          <a:cs typeface="宋体" panose="02010600030101010101" pitchFamily="2" charset="-122"/>
                        </a:rPr>
                        <a:t>起</a:t>
                      </a:r>
                      <a:endParaRPr lang="zh-CN" sz="3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343988"/>
                  </a:ext>
                </a:extLst>
              </a:tr>
            </a:tbl>
          </a:graphicData>
        </a:graphic>
      </p:graphicFrame>
    </p:spTree>
    <p:extLst>
      <p:ext uri="{BB962C8B-B14F-4D97-AF65-F5344CB8AC3E}">
        <p14:creationId xmlns:p14="http://schemas.microsoft.com/office/powerpoint/2010/main" val="222246703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风险管理计划</a:t>
            </a:r>
            <a:r>
              <a:rPr lang="en-US" altLang="zh-CN" sz="3200" dirty="0" smtClean="0"/>
              <a:t>——</a:t>
            </a:r>
            <a:r>
              <a:rPr lang="zh-CN" altLang="en-US" sz="3200" dirty="0" smtClean="0"/>
              <a:t>风险控制</a:t>
            </a:r>
            <a:endParaRPr lang="zh-CN" altLang="en-US" sz="3200" dirty="0"/>
          </a:p>
        </p:txBody>
      </p:sp>
      <p:pic>
        <p:nvPicPr>
          <p:cNvPr id="3" name="图片 2"/>
          <p:cNvPicPr>
            <a:picLocks noChangeAspect="1"/>
          </p:cNvPicPr>
          <p:nvPr/>
        </p:nvPicPr>
        <p:blipFill>
          <a:blip r:embed="rId3"/>
          <a:stretch>
            <a:fillRect/>
          </a:stretch>
        </p:blipFill>
        <p:spPr>
          <a:xfrm>
            <a:off x="2090057" y="728672"/>
            <a:ext cx="8011886" cy="6035740"/>
          </a:xfrm>
          <a:prstGeom prst="rect">
            <a:avLst/>
          </a:prstGeom>
        </p:spPr>
      </p:pic>
    </p:spTree>
    <p:extLst>
      <p:ext uri="{BB962C8B-B14F-4D97-AF65-F5344CB8AC3E}">
        <p14:creationId xmlns:p14="http://schemas.microsoft.com/office/powerpoint/2010/main" val="157197399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风险管理计划</a:t>
            </a:r>
            <a:r>
              <a:rPr lang="en-US" altLang="zh-CN" sz="3200" dirty="0"/>
              <a:t>——</a:t>
            </a:r>
            <a:r>
              <a:rPr lang="zh-CN" altLang="en-US" sz="3200" dirty="0"/>
              <a:t>风险控制</a:t>
            </a:r>
          </a:p>
        </p:txBody>
      </p:sp>
      <p:pic>
        <p:nvPicPr>
          <p:cNvPr id="3" name="图片 2"/>
          <p:cNvPicPr>
            <a:picLocks noChangeAspect="1"/>
          </p:cNvPicPr>
          <p:nvPr/>
        </p:nvPicPr>
        <p:blipFill>
          <a:blip r:embed="rId3"/>
          <a:stretch>
            <a:fillRect/>
          </a:stretch>
        </p:blipFill>
        <p:spPr>
          <a:xfrm>
            <a:off x="1611086" y="718571"/>
            <a:ext cx="9041866" cy="5984182"/>
          </a:xfrm>
          <a:prstGeom prst="rect">
            <a:avLst/>
          </a:prstGeom>
        </p:spPr>
      </p:pic>
    </p:spTree>
    <p:extLst>
      <p:ext uri="{BB962C8B-B14F-4D97-AF65-F5344CB8AC3E}">
        <p14:creationId xmlns:p14="http://schemas.microsoft.com/office/powerpoint/2010/main" val="248686597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成本管理计划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7</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769677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smtClean="0"/>
              <a:t>成本管理计划</a:t>
            </a:r>
            <a:r>
              <a:rPr lang="en-US" altLang="zh-CN" sz="3200" dirty="0" smtClean="0"/>
              <a:t>——</a:t>
            </a:r>
            <a:r>
              <a:rPr lang="zh-CN" altLang="en-US" sz="3200" dirty="0" smtClean="0"/>
              <a:t>项目</a:t>
            </a:r>
            <a:r>
              <a:rPr lang="zh-CN" altLang="en-US" sz="3200" dirty="0"/>
              <a:t>成本估算</a:t>
            </a:r>
          </a:p>
        </p:txBody>
      </p:sp>
      <p:graphicFrame>
        <p:nvGraphicFramePr>
          <p:cNvPr id="5" name="表格 4"/>
          <p:cNvGraphicFramePr>
            <a:graphicFrameLocks noGrp="1"/>
          </p:cNvGraphicFramePr>
          <p:nvPr>
            <p:extLst>
              <p:ext uri="{D42A27DB-BD31-4B8C-83A1-F6EECF244321}">
                <p14:modId xmlns:p14="http://schemas.microsoft.com/office/powerpoint/2010/main" val="3983688467"/>
              </p:ext>
            </p:extLst>
          </p:nvPr>
        </p:nvGraphicFramePr>
        <p:xfrm>
          <a:off x="74246" y="689390"/>
          <a:ext cx="12059698" cy="6379586"/>
        </p:xfrm>
        <a:graphic>
          <a:graphicData uri="http://schemas.openxmlformats.org/drawingml/2006/table">
            <a:tbl>
              <a:tblPr firstRow="1" firstCol="1" bandRow="1"/>
              <a:tblGrid>
                <a:gridCol w="2278195">
                  <a:extLst>
                    <a:ext uri="{9D8B030D-6E8A-4147-A177-3AD203B41FA5}">
                      <a16:colId xmlns:a16="http://schemas.microsoft.com/office/drawing/2014/main" val="968570858"/>
                    </a:ext>
                  </a:extLst>
                </a:gridCol>
                <a:gridCol w="1964612">
                  <a:extLst>
                    <a:ext uri="{9D8B030D-6E8A-4147-A177-3AD203B41FA5}">
                      <a16:colId xmlns:a16="http://schemas.microsoft.com/office/drawing/2014/main" val="1121427701"/>
                    </a:ext>
                  </a:extLst>
                </a:gridCol>
                <a:gridCol w="2319754">
                  <a:extLst>
                    <a:ext uri="{9D8B030D-6E8A-4147-A177-3AD203B41FA5}">
                      <a16:colId xmlns:a16="http://schemas.microsoft.com/office/drawing/2014/main" val="573789930"/>
                    </a:ext>
                  </a:extLst>
                </a:gridCol>
                <a:gridCol w="1606953">
                  <a:extLst>
                    <a:ext uri="{9D8B030D-6E8A-4147-A177-3AD203B41FA5}">
                      <a16:colId xmlns:a16="http://schemas.microsoft.com/office/drawing/2014/main" val="12476789"/>
                    </a:ext>
                  </a:extLst>
                </a:gridCol>
                <a:gridCol w="1880235">
                  <a:extLst>
                    <a:ext uri="{9D8B030D-6E8A-4147-A177-3AD203B41FA5}">
                      <a16:colId xmlns:a16="http://schemas.microsoft.com/office/drawing/2014/main" val="4251905824"/>
                    </a:ext>
                  </a:extLst>
                </a:gridCol>
                <a:gridCol w="2009949">
                  <a:extLst>
                    <a:ext uri="{9D8B030D-6E8A-4147-A177-3AD203B41FA5}">
                      <a16:colId xmlns:a16="http://schemas.microsoft.com/office/drawing/2014/main" val="1077539878"/>
                    </a:ext>
                  </a:extLst>
                </a:gridCol>
              </a:tblGrid>
              <a:tr h="407736">
                <a:tc>
                  <a:txBody>
                    <a:bodyPr/>
                    <a:lstStyle/>
                    <a:p>
                      <a:pPr algn="ctr">
                        <a:lnSpc>
                          <a:spcPct val="115000"/>
                        </a:lnSpc>
                        <a:spcAft>
                          <a:spcPts val="0"/>
                        </a:spcAft>
                      </a:pPr>
                      <a:r>
                        <a:rPr lang="en-US" sz="1800" b="1" cap="all">
                          <a:solidFill>
                            <a:srgbClr val="FFFFFF"/>
                          </a:solidFill>
                          <a:effectLst/>
                          <a:latin typeface="等线" panose="02010600030101010101" pitchFamily="2" charset="-122"/>
                          <a:ea typeface="宋体" panose="02010600030101010101" pitchFamily="2" charset="-122"/>
                          <a:cs typeface="宋体" panose="02010600030101010101" pitchFamily="2" charset="-122"/>
                        </a:rPr>
                        <a:t> </a:t>
                      </a:r>
                      <a:endParaRPr lang="zh-CN" sz="20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单位时间件数</a:t>
                      </a:r>
                      <a:endParaRPr lang="zh-CN" sz="20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每件</a:t>
                      </a:r>
                      <a:r>
                        <a:rPr lang="en-US"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每小时成本</a:t>
                      </a:r>
                      <a:r>
                        <a:rPr lang="en-US"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元</a:t>
                      </a:r>
                      <a:r>
                        <a:rPr lang="en-US"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endParaRPr lang="zh-CN" sz="20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小计</a:t>
                      </a:r>
                      <a:r>
                        <a:rPr lang="en-US"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r>
                        <a:rPr lang="zh-CN"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元</a:t>
                      </a:r>
                      <a:r>
                        <a:rPr lang="en-US" sz="1800" b="1" cap="all">
                          <a:solidFill>
                            <a:srgbClr val="FFFFFF"/>
                          </a:solidFill>
                          <a:effectLst/>
                          <a:latin typeface="Cambria" panose="02040503050406030204" pitchFamily="18" charset="0"/>
                          <a:ea typeface="等线" panose="02010600030101010101" pitchFamily="2" charset="-122"/>
                          <a:cs typeface="宋体" panose="02010600030101010101" pitchFamily="2" charset="-122"/>
                        </a:rPr>
                        <a:t>)</a:t>
                      </a:r>
                      <a:endParaRPr lang="zh-CN" sz="20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en-US" sz="1800" b="1" cap="all">
                          <a:solidFill>
                            <a:srgbClr val="FFFFFF"/>
                          </a:solidFill>
                          <a:effectLst/>
                          <a:latin typeface="等线" panose="02010600030101010101" pitchFamily="2" charset="-122"/>
                          <a:ea typeface="宋体" panose="02010600030101010101" pitchFamily="2" charset="-122"/>
                          <a:cs typeface="宋体" panose="02010600030101010101" pitchFamily="2" charset="-122"/>
                        </a:rPr>
                        <a:t>WBS Level2</a:t>
                      </a:r>
                      <a:endParaRPr lang="zh-CN" sz="20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0"/>
                        </a:spcAft>
                      </a:pPr>
                      <a:r>
                        <a:rPr lang="zh-CN" sz="1800" b="1" cap="all" dirty="0">
                          <a:solidFill>
                            <a:srgbClr val="FFFFFF"/>
                          </a:solidFill>
                          <a:effectLst/>
                          <a:latin typeface="Cambria" panose="02040503050406030204" pitchFamily="18" charset="0"/>
                          <a:ea typeface="等线" panose="02010600030101010101" pitchFamily="2" charset="-122"/>
                          <a:cs typeface="宋体" panose="02010600030101010101" pitchFamily="2" charset="-122"/>
                        </a:rPr>
                        <a:t>占总计的百分比</a:t>
                      </a:r>
                      <a:endParaRPr lang="zh-CN" sz="20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267684924"/>
                  </a:ext>
                </a:extLst>
              </a:tr>
              <a:tr h="322978">
                <a:tc>
                  <a:txBody>
                    <a:bodyPr/>
                    <a:lstStyle/>
                    <a:p>
                      <a:pP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WBS</a:t>
                      </a:r>
                      <a:r>
                        <a:rPr lang="zh-CN" sz="2100">
                          <a:effectLst/>
                          <a:latin typeface="Cambria" panose="02040503050406030204" pitchFamily="18" charset="0"/>
                          <a:ea typeface="等线" panose="02010600030101010101" pitchFamily="2" charset="-122"/>
                          <a:cs typeface="宋体" panose="02010600030101010101" pitchFamily="2" charset="-122"/>
                        </a:rPr>
                        <a:t>项</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dirty="0">
                          <a:effectLst/>
                          <a:latin typeface="等线" panose="02010600030101010101" pitchFamily="2" charset="-122"/>
                          <a:ea typeface="宋体" panose="02010600030101010101" pitchFamily="2" charset="-122"/>
                          <a:cs typeface="宋体" panose="02010600030101010101" pitchFamily="2" charset="-122"/>
                        </a:rPr>
                        <a:t> </a:t>
                      </a:r>
                      <a:endParaRPr lang="zh-CN" sz="2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0041864"/>
                  </a:ext>
                </a:extLst>
              </a:tr>
              <a:tr h="322978">
                <a:tc>
                  <a:txBody>
                    <a:bodyPr/>
                    <a:lstStyle/>
                    <a:p>
                      <a:pPr>
                        <a:lnSpc>
                          <a:spcPct val="115000"/>
                        </a:lnSpc>
                        <a:spcAft>
                          <a:spcPts val="0"/>
                        </a:spcAft>
                      </a:pPr>
                      <a:r>
                        <a:rPr lang="en-US" sz="2100" b="1">
                          <a:effectLst/>
                          <a:latin typeface="等线" panose="02010600030101010101" pitchFamily="2" charset="-122"/>
                          <a:ea typeface="宋体" panose="02010600030101010101" pitchFamily="2" charset="-122"/>
                          <a:cs typeface="宋体" panose="02010600030101010101" pitchFamily="2" charset="-122"/>
                        </a:rPr>
                        <a:t>1.</a:t>
                      </a:r>
                      <a:r>
                        <a:rPr lang="zh-CN" sz="2100" b="1">
                          <a:effectLst/>
                          <a:latin typeface="Cambria" panose="02040503050406030204" pitchFamily="18" charset="0"/>
                          <a:ea typeface="等线" panose="02010600030101010101" pitchFamily="2" charset="-122"/>
                          <a:cs typeface="宋体" panose="02010600030101010101" pitchFamily="2" charset="-122"/>
                        </a:rPr>
                        <a:t>项目经理</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234225"/>
                  </a:ext>
                </a:extLst>
              </a:tr>
              <a:tr h="322978">
                <a:tc>
                  <a:txBody>
                    <a:bodyPr/>
                    <a:lstStyle/>
                    <a:p>
                      <a:pP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r>
                        <a:rPr lang="zh-CN" sz="2100">
                          <a:effectLst/>
                          <a:latin typeface="Cambria" panose="02040503050406030204" pitchFamily="18" charset="0"/>
                          <a:ea typeface="等线" panose="02010600030101010101" pitchFamily="2" charset="-122"/>
                          <a:cs typeface="宋体" panose="02010600030101010101" pitchFamily="2" charset="-122"/>
                        </a:rPr>
                        <a:t>项目经理</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9603526"/>
                  </a:ext>
                </a:extLst>
              </a:tr>
              <a:tr h="322978">
                <a:tc>
                  <a:txBody>
                    <a:bodyPr/>
                    <a:lstStyle/>
                    <a:p>
                      <a:pPr>
                        <a:lnSpc>
                          <a:spcPct val="115000"/>
                        </a:lnSpc>
                        <a:spcAft>
                          <a:spcPts val="0"/>
                        </a:spcAft>
                      </a:pPr>
                      <a:r>
                        <a:rPr lang="zh-CN" sz="2100">
                          <a:effectLst/>
                          <a:latin typeface="Cambria" panose="02040503050406030204" pitchFamily="18" charset="0"/>
                          <a:ea typeface="等线" panose="02010600030101010101" pitchFamily="2" charset="-122"/>
                          <a:cs typeface="宋体" panose="02010600030101010101" pitchFamily="2" charset="-122"/>
                        </a:rPr>
                        <a:t>团队成员</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5222720"/>
                  </a:ext>
                </a:extLst>
              </a:tr>
              <a:tr h="322978">
                <a:tc>
                  <a:txBody>
                    <a:bodyPr/>
                    <a:lstStyle/>
                    <a:p>
                      <a:pPr>
                        <a:lnSpc>
                          <a:spcPct val="115000"/>
                        </a:lnSpc>
                        <a:spcAft>
                          <a:spcPts val="0"/>
                        </a:spcAft>
                      </a:pPr>
                      <a:r>
                        <a:rPr lang="en-US" sz="2100" b="1">
                          <a:effectLst/>
                          <a:latin typeface="等线" panose="02010600030101010101" pitchFamily="2" charset="-122"/>
                          <a:ea typeface="宋体" panose="02010600030101010101" pitchFamily="2" charset="-122"/>
                          <a:cs typeface="宋体" panose="02010600030101010101" pitchFamily="2" charset="-122"/>
                        </a:rPr>
                        <a:t>2.</a:t>
                      </a:r>
                      <a:r>
                        <a:rPr lang="zh-CN" sz="2100" b="1">
                          <a:effectLst/>
                          <a:latin typeface="Cambria" panose="02040503050406030204" pitchFamily="18" charset="0"/>
                          <a:ea typeface="等线" panose="02010600030101010101" pitchFamily="2" charset="-122"/>
                          <a:cs typeface="宋体" panose="02010600030101010101" pitchFamily="2" charset="-122"/>
                        </a:rPr>
                        <a:t>硬件</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60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10.6%</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820911"/>
                  </a:ext>
                </a:extLst>
              </a:tr>
              <a:tr h="322978">
                <a:tc>
                  <a:txBody>
                    <a:bodyPr/>
                    <a:lstStyle/>
                    <a:p>
                      <a:pP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r>
                        <a:rPr lang="zh-CN" sz="2100">
                          <a:effectLst/>
                          <a:latin typeface="Cambria" panose="02040503050406030204" pitchFamily="18" charset="0"/>
                          <a:ea typeface="等线" panose="02010600030101010101" pitchFamily="2" charset="-122"/>
                          <a:cs typeface="宋体" panose="02010600030101010101" pitchFamily="2" charset="-122"/>
                        </a:rPr>
                        <a:t>服务器</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1</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60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60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1712749"/>
                  </a:ext>
                </a:extLst>
              </a:tr>
              <a:tr h="322978">
                <a:tc>
                  <a:txBody>
                    <a:bodyPr/>
                    <a:lstStyle/>
                    <a:p>
                      <a:pPr>
                        <a:lnSpc>
                          <a:spcPct val="115000"/>
                        </a:lnSpc>
                        <a:spcAft>
                          <a:spcPts val="0"/>
                        </a:spcAft>
                      </a:pPr>
                      <a:r>
                        <a:rPr lang="en-US" sz="2100" b="1">
                          <a:effectLst/>
                          <a:latin typeface="等线" panose="02010600030101010101" pitchFamily="2" charset="-122"/>
                          <a:ea typeface="宋体" panose="02010600030101010101" pitchFamily="2" charset="-122"/>
                          <a:cs typeface="宋体" panose="02010600030101010101" pitchFamily="2" charset="-122"/>
                        </a:rPr>
                        <a:t>3.</a:t>
                      </a:r>
                      <a:r>
                        <a:rPr lang="zh-CN" sz="2100" b="1">
                          <a:effectLst/>
                          <a:latin typeface="Cambria" panose="02040503050406030204" pitchFamily="18" charset="0"/>
                          <a:ea typeface="等线" panose="02010600030101010101" pitchFamily="2" charset="-122"/>
                          <a:cs typeface="宋体" panose="02010600030101010101" pitchFamily="2" charset="-122"/>
                        </a:rPr>
                        <a:t>软件</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2</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0.4%</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287910"/>
                  </a:ext>
                </a:extLst>
              </a:tr>
              <a:tr h="322978">
                <a:tc>
                  <a:txBody>
                    <a:bodyPr/>
                    <a:lstStyle/>
                    <a:p>
                      <a:pP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r>
                        <a:rPr lang="zh-CN" sz="2100">
                          <a:effectLst/>
                          <a:latin typeface="Cambria" panose="02040503050406030204" pitchFamily="18" charset="0"/>
                          <a:ea typeface="等线" panose="02010600030101010101" pitchFamily="2" charset="-122"/>
                          <a:cs typeface="宋体" panose="02010600030101010101" pitchFamily="2" charset="-122"/>
                        </a:rPr>
                        <a:t>授权软件</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1</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2</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2</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4942222"/>
                  </a:ext>
                </a:extLst>
              </a:tr>
              <a:tr h="322978">
                <a:tc>
                  <a:txBody>
                    <a:bodyPr/>
                    <a:lstStyle/>
                    <a:p>
                      <a:pP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r>
                        <a:rPr lang="zh-CN" sz="2100">
                          <a:effectLst/>
                          <a:latin typeface="Cambria" panose="02040503050406030204" pitchFamily="18" charset="0"/>
                          <a:ea typeface="等线" panose="02010600030101010101" pitchFamily="2" charset="-122"/>
                          <a:cs typeface="宋体" panose="02010600030101010101" pitchFamily="2" charset="-122"/>
                        </a:rPr>
                        <a:t>软件开发</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461114"/>
                  </a:ext>
                </a:extLst>
              </a:tr>
              <a:tr h="322978">
                <a:tc>
                  <a:txBody>
                    <a:bodyPr/>
                    <a:lstStyle/>
                    <a:p>
                      <a:pPr>
                        <a:lnSpc>
                          <a:spcPct val="115000"/>
                        </a:lnSpc>
                        <a:spcAft>
                          <a:spcPts val="0"/>
                        </a:spcAft>
                      </a:pPr>
                      <a:r>
                        <a:rPr lang="en-US" sz="2100" b="1">
                          <a:effectLst/>
                          <a:latin typeface="等线" panose="02010600030101010101" pitchFamily="2" charset="-122"/>
                          <a:ea typeface="宋体" panose="02010600030101010101" pitchFamily="2" charset="-122"/>
                          <a:cs typeface="宋体" panose="02010600030101010101" pitchFamily="2" charset="-122"/>
                        </a:rPr>
                        <a:t>4.</a:t>
                      </a:r>
                      <a:r>
                        <a:rPr lang="zh-CN" sz="2100" b="1">
                          <a:effectLst/>
                          <a:latin typeface="Cambria" panose="02040503050406030204" pitchFamily="18" charset="0"/>
                          <a:ea typeface="等线" panose="02010600030101010101" pitchFamily="2" charset="-122"/>
                          <a:cs typeface="宋体" panose="02010600030101010101" pitchFamily="2" charset="-122"/>
                        </a:rPr>
                        <a:t>测试</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2588772"/>
                  </a:ext>
                </a:extLst>
              </a:tr>
              <a:tr h="322978">
                <a:tc>
                  <a:txBody>
                    <a:bodyPr/>
                    <a:lstStyle/>
                    <a:p>
                      <a:pPr>
                        <a:lnSpc>
                          <a:spcPct val="115000"/>
                        </a:lnSpc>
                        <a:spcAft>
                          <a:spcPts val="0"/>
                        </a:spcAft>
                      </a:pPr>
                      <a:r>
                        <a:rPr lang="en-US" sz="2100" b="1">
                          <a:effectLst/>
                          <a:latin typeface="等线" panose="02010600030101010101" pitchFamily="2" charset="-122"/>
                          <a:ea typeface="宋体" panose="02010600030101010101" pitchFamily="2" charset="-122"/>
                          <a:cs typeface="宋体" panose="02010600030101010101" pitchFamily="2" charset="-122"/>
                        </a:rPr>
                        <a:t>5.</a:t>
                      </a:r>
                      <a:r>
                        <a:rPr lang="zh-CN" sz="2100" b="1">
                          <a:effectLst/>
                          <a:latin typeface="Cambria" panose="02040503050406030204" pitchFamily="18" charset="0"/>
                          <a:ea typeface="等线" panose="02010600030101010101" pitchFamily="2" charset="-122"/>
                          <a:cs typeface="宋体" panose="02010600030101010101" pitchFamily="2" charset="-122"/>
                        </a:rPr>
                        <a:t>培训与支持</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500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89%</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4774871"/>
                  </a:ext>
                </a:extLst>
              </a:tr>
              <a:tr h="322978">
                <a:tc>
                  <a:txBody>
                    <a:bodyPr/>
                    <a:lstStyle/>
                    <a:p>
                      <a:pP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r>
                        <a:rPr lang="zh-CN" sz="2100">
                          <a:effectLst/>
                          <a:latin typeface="Cambria" panose="02040503050406030204" pitchFamily="18" charset="0"/>
                          <a:ea typeface="等线" panose="02010600030101010101" pitchFamily="2" charset="-122"/>
                          <a:cs typeface="宋体" panose="02010600030101010101" pitchFamily="2" charset="-122"/>
                        </a:rPr>
                        <a:t>培训成本</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dirty="0">
                          <a:effectLst/>
                          <a:latin typeface="等线" panose="02010600030101010101" pitchFamily="2" charset="-122"/>
                          <a:ea typeface="宋体" panose="02010600030101010101" pitchFamily="2" charset="-122"/>
                          <a:cs typeface="宋体" panose="02010600030101010101" pitchFamily="2" charset="-122"/>
                        </a:rPr>
                        <a:t>0</a:t>
                      </a:r>
                      <a:endParaRPr lang="zh-CN" sz="2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305963"/>
                  </a:ext>
                </a:extLst>
              </a:tr>
              <a:tr h="322978">
                <a:tc>
                  <a:txBody>
                    <a:bodyPr/>
                    <a:lstStyle/>
                    <a:p>
                      <a:pPr>
                        <a:lnSpc>
                          <a:spcPct val="115000"/>
                        </a:lnSpc>
                        <a:spcAft>
                          <a:spcPts val="0"/>
                        </a:spcAft>
                      </a:pPr>
                      <a:r>
                        <a:rPr lang="zh-CN" sz="2100">
                          <a:effectLst/>
                          <a:latin typeface="Cambria" panose="02040503050406030204" pitchFamily="18" charset="0"/>
                          <a:ea typeface="等线" panose="02010600030101010101" pitchFamily="2" charset="-122"/>
                          <a:cs typeface="宋体" panose="02010600030101010101" pitchFamily="2" charset="-122"/>
                        </a:rPr>
                        <a:t>差旅费</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5</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100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500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dirty="0">
                          <a:effectLst/>
                          <a:latin typeface="等线" panose="02010600030101010101" pitchFamily="2" charset="-122"/>
                          <a:ea typeface="宋体" panose="02010600030101010101" pitchFamily="2" charset="-122"/>
                          <a:cs typeface="宋体" panose="02010600030101010101" pitchFamily="2" charset="-122"/>
                        </a:rPr>
                        <a:t> </a:t>
                      </a:r>
                      <a:endParaRPr lang="zh-CN" sz="2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3648893"/>
                  </a:ext>
                </a:extLst>
              </a:tr>
              <a:tr h="322978">
                <a:tc>
                  <a:txBody>
                    <a:bodyPr/>
                    <a:lstStyle/>
                    <a:p>
                      <a:pPr>
                        <a:lnSpc>
                          <a:spcPct val="115000"/>
                        </a:lnSpc>
                        <a:spcAft>
                          <a:spcPts val="0"/>
                        </a:spcAft>
                      </a:pPr>
                      <a:r>
                        <a:rPr lang="zh-CN" sz="2100">
                          <a:effectLst/>
                          <a:latin typeface="Cambria" panose="02040503050406030204" pitchFamily="18" charset="0"/>
                          <a:ea typeface="等线" panose="02010600030101010101" pitchFamily="2" charset="-122"/>
                          <a:cs typeface="宋体" panose="02010600030101010101" pitchFamily="2" charset="-122"/>
                        </a:rPr>
                        <a:t>项目组成员</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dirty="0">
                          <a:effectLst/>
                          <a:latin typeface="等线" panose="02010600030101010101" pitchFamily="2" charset="-122"/>
                          <a:ea typeface="宋体" panose="02010600030101010101" pitchFamily="2" charset="-122"/>
                          <a:cs typeface="宋体" panose="02010600030101010101" pitchFamily="2" charset="-122"/>
                        </a:rPr>
                        <a:t>0</a:t>
                      </a:r>
                      <a:endParaRPr lang="zh-CN" sz="2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dirty="0">
                          <a:effectLst/>
                          <a:latin typeface="等线" panose="02010600030101010101" pitchFamily="2" charset="-122"/>
                          <a:ea typeface="宋体" panose="02010600030101010101" pitchFamily="2" charset="-122"/>
                          <a:cs typeface="宋体" panose="02010600030101010101" pitchFamily="2" charset="-122"/>
                        </a:rPr>
                        <a:t> </a:t>
                      </a:r>
                      <a:endParaRPr lang="zh-CN" sz="2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922141"/>
                  </a:ext>
                </a:extLst>
              </a:tr>
              <a:tr h="383778">
                <a:tc>
                  <a:txBody>
                    <a:bodyPr/>
                    <a:lstStyle/>
                    <a:p>
                      <a:pPr>
                        <a:lnSpc>
                          <a:spcPct val="115000"/>
                        </a:lnSpc>
                        <a:spcAft>
                          <a:spcPts val="0"/>
                        </a:spcAft>
                      </a:pPr>
                      <a:r>
                        <a:rPr lang="en-US" sz="2100" b="1">
                          <a:effectLst/>
                          <a:latin typeface="等线" panose="02010600030101010101" pitchFamily="2" charset="-122"/>
                          <a:ea typeface="宋体" panose="02010600030101010101" pitchFamily="2" charset="-122"/>
                          <a:cs typeface="宋体" panose="02010600030101010101" pitchFamily="2" charset="-122"/>
                        </a:rPr>
                        <a:t>6.</a:t>
                      </a:r>
                      <a:r>
                        <a:rPr lang="zh-CN" sz="2100" b="1">
                          <a:effectLst/>
                          <a:latin typeface="Cambria" panose="02040503050406030204" pitchFamily="18" charset="0"/>
                          <a:ea typeface="等线" panose="02010600030101010101" pitchFamily="2" charset="-122"/>
                          <a:cs typeface="宋体" panose="02010600030101010101" pitchFamily="2" charset="-122"/>
                        </a:rPr>
                        <a:t>储备金</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0</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dirty="0">
                          <a:effectLst/>
                          <a:latin typeface="等线" panose="02010600030101010101" pitchFamily="2" charset="-122"/>
                          <a:ea typeface="宋体" panose="02010600030101010101" pitchFamily="2" charset="-122"/>
                          <a:cs typeface="宋体" panose="02010600030101010101" pitchFamily="2" charset="-122"/>
                        </a:rPr>
                        <a:t> </a:t>
                      </a:r>
                      <a:endParaRPr lang="zh-CN" sz="2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080998"/>
                  </a:ext>
                </a:extLst>
              </a:tr>
              <a:tr h="435428">
                <a:tc>
                  <a:txBody>
                    <a:bodyPr/>
                    <a:lstStyle/>
                    <a:p>
                      <a:pPr>
                        <a:lnSpc>
                          <a:spcPct val="115000"/>
                        </a:lnSpc>
                        <a:spcAft>
                          <a:spcPts val="0"/>
                        </a:spcAft>
                      </a:pPr>
                      <a:r>
                        <a:rPr lang="zh-CN" sz="2100" dirty="0">
                          <a:effectLst/>
                          <a:latin typeface="Cambria" panose="02040503050406030204" pitchFamily="18" charset="0"/>
                          <a:ea typeface="等线" panose="02010600030101010101" pitchFamily="2" charset="-122"/>
                          <a:cs typeface="宋体" panose="02010600030101010101" pitchFamily="2" charset="-122"/>
                        </a:rPr>
                        <a:t>项目成本估算总计</a:t>
                      </a:r>
                      <a:endParaRPr lang="zh-CN" sz="2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 </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a:effectLst/>
                          <a:latin typeface="等线" panose="02010600030101010101" pitchFamily="2" charset="-122"/>
                          <a:ea typeface="宋体" panose="02010600030101010101" pitchFamily="2" charset="-122"/>
                          <a:cs typeface="宋体" panose="02010600030101010101" pitchFamily="2" charset="-122"/>
                        </a:rPr>
                        <a:t>562</a:t>
                      </a:r>
                      <a:endParaRPr lang="zh-CN" sz="21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2100" dirty="0">
                          <a:effectLst/>
                          <a:latin typeface="等线" panose="02010600030101010101" pitchFamily="2" charset="-122"/>
                          <a:ea typeface="宋体" panose="02010600030101010101" pitchFamily="2" charset="-122"/>
                          <a:cs typeface="宋体" panose="02010600030101010101" pitchFamily="2" charset="-122"/>
                        </a:rPr>
                        <a:t> </a:t>
                      </a:r>
                      <a:endParaRPr lang="zh-CN" sz="21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0169715"/>
                  </a:ext>
                </a:extLst>
              </a:tr>
            </a:tbl>
          </a:graphicData>
        </a:graphic>
      </p:graphicFrame>
    </p:spTree>
    <p:extLst>
      <p:ext uri="{BB962C8B-B14F-4D97-AF65-F5344CB8AC3E}">
        <p14:creationId xmlns:p14="http://schemas.microsoft.com/office/powerpoint/2010/main" val="57267921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628551" cy="769441"/>
          </a:xfrm>
          <a:prstGeom prst="rect">
            <a:avLst/>
          </a:prstGeom>
          <a:noFill/>
        </p:spPr>
        <p:txBody>
          <a:bodyPr wrap="square">
            <a:spAutoFit/>
          </a:bodyPr>
          <a:lstStyle/>
          <a:p>
            <a:pPr>
              <a:defRPr/>
            </a:pPr>
            <a:r>
              <a:rPr lang="zh-CN" altLang="en-US" sz="4400" b="1" dirty="0" smtClean="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质量管理计划</a:t>
            </a:r>
            <a:endPar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3"/>
          <p:cNvSpPr txBox="1">
            <a:spLocks noChangeArrowheads="1"/>
          </p:cNvSpPr>
          <p:nvPr/>
        </p:nvSpPr>
        <p:spPr bwMode="auto">
          <a:xfrm>
            <a:off x="4873949" y="3347281"/>
            <a:ext cx="18698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7200" b="1" dirty="0" smtClean="0">
                <a:solidFill>
                  <a:schemeClr val="bg1"/>
                </a:solidFill>
                <a:latin typeface="微软雅黑" panose="020B0503020204020204" pitchFamily="34" charset="-122"/>
                <a:ea typeface="微软雅黑" panose="020B0503020204020204" pitchFamily="34" charset="-122"/>
              </a:rPr>
              <a:t>8</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55438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a:t>
            </a:r>
            <a:r>
              <a:rPr lang="zh-CN" altLang="en-US" sz="3200" dirty="0" smtClean="0"/>
              <a:t>管理计划</a:t>
            </a:r>
            <a:r>
              <a:rPr lang="en-US" altLang="zh-CN" sz="3200" dirty="0" smtClean="0"/>
              <a:t>——</a:t>
            </a:r>
            <a:r>
              <a:rPr lang="zh-CN" altLang="en-US" sz="3200" dirty="0" smtClean="0"/>
              <a:t>管理</a:t>
            </a:r>
            <a:r>
              <a:rPr lang="zh-CN" altLang="en-US" sz="3200" dirty="0"/>
              <a:t>机构</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899886" y="1045028"/>
            <a:ext cx="10101942" cy="5000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062142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a:t>
            </a:r>
            <a:r>
              <a:rPr lang="zh-CN" altLang="en-US" sz="3200" dirty="0" smtClean="0"/>
              <a:t>管理计划</a:t>
            </a:r>
            <a:endParaRPr lang="zh-CN" altLang="en-US" sz="3200" dirty="0"/>
          </a:p>
        </p:txBody>
      </p:sp>
      <p:sp>
        <p:nvSpPr>
          <p:cNvPr id="4" name="矩形 3"/>
          <p:cNvSpPr/>
          <p:nvPr/>
        </p:nvSpPr>
        <p:spPr>
          <a:xfrm>
            <a:off x="30702" y="612560"/>
            <a:ext cx="11827469" cy="587853"/>
          </a:xfrm>
          <a:prstGeom prst="rect">
            <a:avLst/>
          </a:prstGeom>
        </p:spPr>
        <p:txBody>
          <a:bodyPr wrap="square">
            <a:spAutoFit/>
          </a:bodyPr>
          <a:lstStyle/>
          <a:p>
            <a:pPr>
              <a:lnSpc>
                <a:spcPct val="115000"/>
              </a:lnSpc>
              <a:spcAft>
                <a:spcPts val="1000"/>
              </a:spcAft>
            </a:pPr>
            <a:r>
              <a:rPr lang="zh-CN" altLang="zh-CN" sz="28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3200" dirty="0">
              <a:effectLst/>
              <a:latin typeface="Cambria" panose="02040503050406030204" pitchFamily="18" charset="0"/>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965603322"/>
              </p:ext>
            </p:extLst>
          </p:nvPr>
        </p:nvGraphicFramePr>
        <p:xfrm>
          <a:off x="59727" y="1175164"/>
          <a:ext cx="12059700" cy="5617521"/>
        </p:xfrm>
        <a:graphic>
          <a:graphicData uri="http://schemas.openxmlformats.org/drawingml/2006/table">
            <a:tbl>
              <a:tblPr firstRow="1" firstCol="1" bandRow="1"/>
              <a:tblGrid>
                <a:gridCol w="5136049">
                  <a:extLst>
                    <a:ext uri="{9D8B030D-6E8A-4147-A177-3AD203B41FA5}">
                      <a16:colId xmlns:a16="http://schemas.microsoft.com/office/drawing/2014/main" val="112415940"/>
                    </a:ext>
                  </a:extLst>
                </a:gridCol>
                <a:gridCol w="1785083">
                  <a:extLst>
                    <a:ext uri="{9D8B030D-6E8A-4147-A177-3AD203B41FA5}">
                      <a16:colId xmlns:a16="http://schemas.microsoft.com/office/drawing/2014/main" val="2558526913"/>
                    </a:ext>
                  </a:extLst>
                </a:gridCol>
                <a:gridCol w="2853360">
                  <a:extLst>
                    <a:ext uri="{9D8B030D-6E8A-4147-A177-3AD203B41FA5}">
                      <a16:colId xmlns:a16="http://schemas.microsoft.com/office/drawing/2014/main" val="2853170723"/>
                    </a:ext>
                  </a:extLst>
                </a:gridCol>
                <a:gridCol w="2285208">
                  <a:extLst>
                    <a:ext uri="{9D8B030D-6E8A-4147-A177-3AD203B41FA5}">
                      <a16:colId xmlns:a16="http://schemas.microsoft.com/office/drawing/2014/main" val="1708009576"/>
                    </a:ext>
                  </a:extLst>
                </a:gridCol>
              </a:tblGrid>
              <a:tr h="432117">
                <a:tc>
                  <a:txBody>
                    <a:bodyPr/>
                    <a:lstStyle/>
                    <a:p>
                      <a:pPr algn="ctr">
                        <a:lnSpc>
                          <a:spcPct val="115000"/>
                        </a:lnSpc>
                        <a:spcAft>
                          <a:spcPts val="1000"/>
                        </a:spcAft>
                      </a:pPr>
                      <a:r>
                        <a:rPr lang="en-US" sz="2000" b="1"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任务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000" b="1"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负责人</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000" b="1"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组内审核标准</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en-US" sz="2000" b="1" cap="all">
                          <a:solidFill>
                            <a:srgbClr val="FFFFFF"/>
                          </a:solidFill>
                          <a:effectLst/>
                          <a:latin typeface="等线" panose="02010600030101010101" pitchFamily="2" charset="-122"/>
                          <a:ea typeface="宋体" panose="02010600030101010101" pitchFamily="2" charset="-122"/>
                          <a:cs typeface="Times New Roman" panose="02020603050405020304" pitchFamily="18" charset="0"/>
                        </a:rPr>
                        <a:t>组外审核标准</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1583834527"/>
                  </a:ext>
                </a:extLst>
              </a:tr>
              <a:tr h="432117">
                <a:tc>
                  <a:txBody>
                    <a:bodyPr/>
                    <a:lstStyle/>
                    <a:p>
                      <a:pPr algn="ctr">
                        <a:lnSpc>
                          <a:spcPct val="115000"/>
                        </a:lnSpc>
                        <a:spcAft>
                          <a:spcPts val="1000"/>
                        </a:spcAft>
                      </a:pPr>
                      <a:r>
                        <a:rPr lang="zh-CN" sz="2000">
                          <a:effectLst/>
                          <a:latin typeface="Cambria" panose="02040503050406030204" pitchFamily="18" charset="0"/>
                          <a:ea typeface="等线" panose="02010600030101010101" pitchFamily="2" charset="-122"/>
                          <a:cs typeface="Times New Roman" panose="02020603050405020304" pitchFamily="18" charset="0"/>
                        </a:rPr>
                        <a:t>配置管理说明文件，组员统一开发环境</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罗培铖</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通过组内评审会议</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通过课堂评审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682715"/>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甘特图</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郑丞钧</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通过组内评审会议</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通过课堂评审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991857"/>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OBS WBS</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苏碧青</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通过组内评审会议</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通过课堂评审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3228817"/>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需求开发计划</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张嘉成</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通过组内评审会议</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通过课堂评审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1882140"/>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愿景和范围</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赵豪杰</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通过组内评审会议</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通过课堂评审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160630"/>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用例</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郑丞钧</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通过组内评审会议</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通过课堂评审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9282571"/>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需求规格说明</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赵豪杰</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通过组内评审会议</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通过课堂评审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1456529"/>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需求变更</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郑丞钧</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通过组内评审会议</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通过课堂评审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493098"/>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界面原型</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赵豪杰</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通过组内评审会议</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通过课堂评审</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11299"/>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开发计划书</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7734706"/>
                  </a:ext>
                </a:extLst>
              </a:tr>
              <a:tr h="432117">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测试计划书</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116892"/>
                  </a:ext>
                </a:extLst>
              </a:tr>
              <a:tr h="432117">
                <a:tc>
                  <a:txBody>
                    <a:bodyPr/>
                    <a:lstStyle/>
                    <a:p>
                      <a:pPr algn="ctr">
                        <a:lnSpc>
                          <a:spcPct val="115000"/>
                        </a:lnSpc>
                        <a:spcAft>
                          <a:spcPts val="1000"/>
                        </a:spcAft>
                      </a:pPr>
                      <a:r>
                        <a:rPr lang="zh-CN" sz="2000">
                          <a:effectLst/>
                          <a:latin typeface="Cambria" panose="02040503050406030204" pitchFamily="18" charset="0"/>
                          <a:ea typeface="等线" panose="02010600030101010101" pitchFamily="2" charset="-122"/>
                          <a:cs typeface="Times New Roman" panose="02020603050405020304" pitchFamily="18" charset="0"/>
                        </a:rPr>
                        <a:t>界面原型的可运行版本</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a:effectLst/>
                          <a:latin typeface="等线" panose="02010600030101010101" pitchFamily="2" charset="-122"/>
                          <a:ea typeface="宋体" panose="02010600030101010101" pitchFamily="2" charset="-122"/>
                          <a:cs typeface="Times New Roman" panose="02020603050405020304" pitchFamily="18" charset="0"/>
                        </a:rPr>
                        <a:t> </a:t>
                      </a:r>
                      <a:endParaRPr lang="zh-CN" sz="24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2000" dirty="0">
                          <a:effectLst/>
                          <a:latin typeface="等线" panose="02010600030101010101" pitchFamily="2" charset="-122"/>
                          <a:ea typeface="宋体" panose="02010600030101010101" pitchFamily="2" charset="-122"/>
                          <a:cs typeface="Times New Roman" panose="02020603050405020304" pitchFamily="18" charset="0"/>
                        </a:rPr>
                        <a:t> </a:t>
                      </a:r>
                      <a:endParaRPr lang="zh-CN" sz="24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9399501"/>
                  </a:ext>
                </a:extLst>
              </a:tr>
            </a:tbl>
          </a:graphicData>
        </a:graphic>
      </p:graphicFrame>
    </p:spTree>
    <p:extLst>
      <p:ext uri="{BB962C8B-B14F-4D97-AF65-F5344CB8AC3E}">
        <p14:creationId xmlns:p14="http://schemas.microsoft.com/office/powerpoint/2010/main" val="383145196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项目</a:t>
            </a:r>
            <a:r>
              <a:rPr lang="zh-CN" altLang="en-US" sz="3200" dirty="0" smtClean="0"/>
              <a:t>章程</a:t>
            </a:r>
            <a:r>
              <a:rPr lang="en-US" altLang="zh-CN" sz="3200" dirty="0" smtClean="0"/>
              <a:t>——</a:t>
            </a:r>
            <a:r>
              <a:rPr lang="zh-CN" altLang="en-US" sz="3200" dirty="0" smtClean="0"/>
              <a:t>项目描述</a:t>
            </a:r>
            <a:endParaRPr lang="zh-CN" altLang="en-US" sz="3200" dirty="0"/>
          </a:p>
        </p:txBody>
      </p:sp>
      <p:pic>
        <p:nvPicPr>
          <p:cNvPr id="9" name="图片 8"/>
          <p:cNvPicPr>
            <a:picLocks noChangeAspect="1"/>
          </p:cNvPicPr>
          <p:nvPr/>
        </p:nvPicPr>
        <p:blipFill>
          <a:blip r:embed="rId3"/>
          <a:stretch>
            <a:fillRect/>
          </a:stretch>
        </p:blipFill>
        <p:spPr>
          <a:xfrm>
            <a:off x="1930477" y="743095"/>
            <a:ext cx="8476190" cy="5952381"/>
          </a:xfrm>
          <a:prstGeom prst="rect">
            <a:avLst/>
          </a:prstGeom>
          <a:ln>
            <a:solidFill>
              <a:schemeClr val="tx1"/>
            </a:solidFill>
          </a:ln>
        </p:spPr>
      </p:pic>
    </p:spTree>
    <p:extLst>
      <p:ext uri="{BB962C8B-B14F-4D97-AF65-F5344CB8AC3E}">
        <p14:creationId xmlns:p14="http://schemas.microsoft.com/office/powerpoint/2010/main" val="393069099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a:t>
            </a:r>
            <a:r>
              <a:rPr lang="zh-CN" altLang="en-US" sz="3200" dirty="0" smtClean="0"/>
              <a:t>管理计划</a:t>
            </a:r>
            <a:r>
              <a:rPr lang="en-US" altLang="zh-CN" sz="3200" dirty="0" smtClean="0"/>
              <a:t>——</a:t>
            </a:r>
            <a:r>
              <a:rPr lang="zh-CN" altLang="en-US" sz="3200" dirty="0" smtClean="0"/>
              <a:t>配置管理说明</a:t>
            </a:r>
            <a:endParaRPr lang="zh-CN" altLang="en-US" sz="3200" dirty="0"/>
          </a:p>
        </p:txBody>
      </p:sp>
      <p:sp>
        <p:nvSpPr>
          <p:cNvPr id="3" name="矩形 2"/>
          <p:cNvSpPr/>
          <p:nvPr/>
        </p:nvSpPr>
        <p:spPr>
          <a:xfrm>
            <a:off x="247580" y="3576087"/>
            <a:ext cx="11696841" cy="3136243"/>
          </a:xfrm>
          <a:prstGeom prst="rect">
            <a:avLst/>
          </a:prstGeom>
        </p:spPr>
        <p:txBody>
          <a:bodyPr wrap="square">
            <a:spAutoFit/>
          </a:bodyPr>
          <a:lstStyle/>
          <a:p>
            <a:pPr lvl="0" algn="ctr">
              <a:lnSpc>
                <a:spcPct val="115000"/>
              </a:lnSpc>
              <a:spcAft>
                <a:spcPts val="0"/>
              </a:spcAft>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注意</a:t>
            </a:r>
            <a:r>
              <a:rPr lang="zh-CN" altLang="en-US" sz="2800" b="1" dirty="0" smtClean="0">
                <a:latin typeface="微软雅黑" panose="020B0503020204020204" pitchFamily="34" charset="-122"/>
                <a:ea typeface="微软雅黑" panose="020B0503020204020204" pitchFamily="34" charset="-122"/>
                <a:cs typeface="Times New Roman" panose="02020603050405020304" pitchFamily="18" charset="0"/>
              </a:rPr>
              <a:t>点</a:t>
            </a:r>
            <a:endParaRPr lang="en-US" altLang="zh-CN" sz="28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smtClean="0">
                <a:latin typeface="+mn-ea"/>
                <a:cs typeface="Times New Roman" panose="02020603050405020304" pitchFamily="18" charset="0"/>
              </a:rPr>
              <a:t>1.push</a:t>
            </a:r>
            <a:r>
              <a:rPr lang="zh-CN" altLang="zh-CN" sz="2400" dirty="0">
                <a:latin typeface="+mn-ea"/>
                <a:cs typeface="Times New Roman" panose="02020603050405020304" pitchFamily="18" charset="0"/>
              </a:rPr>
              <a:t>之前请先</a:t>
            </a:r>
            <a:r>
              <a:rPr lang="en-US" altLang="zh-CN" sz="2400" dirty="0">
                <a:latin typeface="+mn-ea"/>
                <a:cs typeface="Times New Roman" panose="02020603050405020304" pitchFamily="18" charset="0"/>
              </a:rPr>
              <a:t>fetch</a:t>
            </a:r>
            <a:r>
              <a:rPr lang="zh-CN" altLang="zh-CN" sz="2400" dirty="0">
                <a:latin typeface="+mn-ea"/>
                <a:cs typeface="Times New Roman" panose="02020603050405020304" pitchFamily="18" charset="0"/>
              </a:rPr>
              <a:t>，看看远程仓库目前是不是最新版本，如果是的话先</a:t>
            </a:r>
            <a:r>
              <a:rPr lang="en-US" altLang="zh-CN" sz="2400" dirty="0">
                <a:latin typeface="+mn-ea"/>
                <a:cs typeface="Times New Roman" panose="02020603050405020304" pitchFamily="18" charset="0"/>
              </a:rPr>
              <a:t>pull</a:t>
            </a:r>
            <a:r>
              <a:rPr lang="zh-CN" altLang="zh-CN" sz="2400" dirty="0">
                <a:latin typeface="+mn-ea"/>
                <a:cs typeface="Times New Roman" panose="02020603050405020304" pitchFamily="18" charset="0"/>
              </a:rPr>
              <a:t>下来，再</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，防止冲突。</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smtClean="0">
                <a:latin typeface="+mn-ea"/>
                <a:cs typeface="Times New Roman" panose="02020603050405020304" pitchFamily="18" charset="0"/>
              </a:rPr>
              <a:t>2.</a:t>
            </a:r>
            <a:r>
              <a:rPr lang="zh-CN" altLang="zh-CN" sz="2400" dirty="0" smtClean="0">
                <a:latin typeface="+mn-ea"/>
                <a:cs typeface="Times New Roman" panose="02020603050405020304" pitchFamily="18" charset="0"/>
              </a:rPr>
              <a:t>对于</a:t>
            </a:r>
            <a:r>
              <a:rPr lang="en-US" altLang="zh-CN" sz="2400" dirty="0">
                <a:latin typeface="+mn-ea"/>
                <a:cs typeface="Times New Roman" panose="02020603050405020304" pitchFamily="18" charset="0"/>
              </a:rPr>
              <a:t>push</a:t>
            </a:r>
            <a:r>
              <a:rPr lang="zh-CN" altLang="zh-CN" sz="2400" dirty="0">
                <a:latin typeface="+mn-ea"/>
                <a:cs typeface="Times New Roman" panose="02020603050405020304" pitchFamily="18" charset="0"/>
              </a:rPr>
              <a:t>时，备注应该详细，比如对哪些文件的哪些部分做了何种修改，而不要笼统的说修改了某个文件</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smtClean="0">
                <a:latin typeface="+mn-ea"/>
                <a:cs typeface="Times New Roman" panose="02020603050405020304" pitchFamily="18" charset="0"/>
              </a:rPr>
              <a:t>3.</a:t>
            </a:r>
            <a:r>
              <a:rPr lang="zh-CN" altLang="zh-CN" sz="2400" dirty="0" smtClean="0">
                <a:latin typeface="+mn-ea"/>
                <a:cs typeface="Times New Roman" panose="02020603050405020304" pitchFamily="18" charset="0"/>
              </a:rPr>
              <a:t>只有</a:t>
            </a:r>
            <a:r>
              <a:rPr lang="zh-CN" altLang="zh-CN" sz="2400" dirty="0">
                <a:latin typeface="+mn-ea"/>
                <a:cs typeface="Times New Roman" panose="02020603050405020304" pitchFamily="18" charset="0"/>
              </a:rPr>
              <a:t>配置管理员有权限新建分支、合并分支。</a:t>
            </a:r>
            <a:endParaRPr lang="zh-CN" altLang="zh-CN" sz="2800" dirty="0">
              <a:latin typeface="+mn-ea"/>
              <a:cs typeface="Times New Roman" panose="02020603050405020304" pitchFamily="18" charset="0"/>
            </a:endParaRPr>
          </a:p>
          <a:p>
            <a:pPr lvl="0" algn="just">
              <a:lnSpc>
                <a:spcPct val="115000"/>
              </a:lnSpc>
              <a:spcAft>
                <a:spcPts val="0"/>
              </a:spcAft>
            </a:pPr>
            <a:r>
              <a:rPr lang="en-US" altLang="zh-CN" sz="2400" dirty="0" smtClean="0">
                <a:latin typeface="+mn-ea"/>
                <a:cs typeface="Times New Roman" panose="02020603050405020304" pitchFamily="18" charset="0"/>
              </a:rPr>
              <a:t>4.</a:t>
            </a:r>
            <a:r>
              <a:rPr lang="zh-CN" altLang="zh-CN" sz="2400" dirty="0" smtClean="0">
                <a:latin typeface="+mn-ea"/>
                <a:cs typeface="Times New Roman" panose="02020603050405020304" pitchFamily="18" charset="0"/>
              </a:rPr>
              <a:t>项目</a:t>
            </a:r>
            <a:r>
              <a:rPr lang="zh-CN" altLang="zh-CN" sz="2400" dirty="0">
                <a:latin typeface="+mn-ea"/>
                <a:cs typeface="Times New Roman" panose="02020603050405020304" pitchFamily="18" charset="0"/>
              </a:rPr>
              <a:t>最新的进度体现在</a:t>
            </a:r>
            <a:r>
              <a:rPr lang="en-US" altLang="zh-CN" sz="2400" dirty="0" err="1">
                <a:latin typeface="+mn-ea"/>
                <a:cs typeface="Times New Roman" panose="02020603050405020304" pitchFamily="18" charset="0"/>
              </a:rPr>
              <a:t>ModifyingMaster</a:t>
            </a:r>
            <a:r>
              <a:rPr lang="zh-CN" altLang="zh-CN" sz="2400" dirty="0">
                <a:latin typeface="+mn-ea"/>
                <a:cs typeface="Times New Roman" panose="02020603050405020304" pitchFamily="18" charset="0"/>
              </a:rPr>
              <a:t>分支上，</a:t>
            </a:r>
            <a:r>
              <a:rPr lang="en-US" altLang="zh-CN" sz="2400" dirty="0">
                <a:latin typeface="+mn-ea"/>
                <a:cs typeface="Times New Roman" panose="02020603050405020304" pitchFamily="18" charset="0"/>
              </a:rPr>
              <a:t>Master</a:t>
            </a:r>
            <a:r>
              <a:rPr lang="zh-CN" altLang="zh-CN" sz="2400" dirty="0">
                <a:latin typeface="+mn-ea"/>
                <a:cs typeface="Times New Roman" panose="02020603050405020304" pitchFamily="18" charset="0"/>
              </a:rPr>
              <a:t>是拿来保存里程碑快照的。</a:t>
            </a:r>
            <a:endParaRPr lang="zh-CN" altLang="zh-CN" sz="2800" dirty="0">
              <a:effectLst/>
              <a:latin typeface="+mn-ea"/>
              <a:cs typeface="Times New Roman" panose="02020603050405020304" pitchFamily="18" charset="0"/>
            </a:endParaRPr>
          </a:p>
        </p:txBody>
      </p:sp>
      <p:sp>
        <p:nvSpPr>
          <p:cNvPr id="4" name="文本框 3"/>
          <p:cNvSpPr txBox="1"/>
          <p:nvPr/>
        </p:nvSpPr>
        <p:spPr>
          <a:xfrm>
            <a:off x="1843517" y="724718"/>
            <a:ext cx="8504967" cy="2739211"/>
          </a:xfrm>
          <a:prstGeom prst="rect">
            <a:avLst/>
          </a:prstGeom>
          <a:noFill/>
        </p:spPr>
        <p:txBody>
          <a:bodyPr wrap="square" rtlCol="0">
            <a:spAutoFit/>
          </a:bodyPr>
          <a:lstStyle/>
          <a:p>
            <a:pPr algn="ctr"/>
            <a:r>
              <a:rPr lang="zh-CN" altLang="en-US" sz="2800" b="1" dirty="0"/>
              <a:t>版本格式</a:t>
            </a:r>
          </a:p>
          <a:p>
            <a:r>
              <a:rPr lang="zh-CN" altLang="en-US" sz="2400" dirty="0"/>
              <a:t>每一个文档的版本格式为</a:t>
            </a:r>
            <a:r>
              <a:rPr lang="en-US" altLang="zh-CN" sz="2400" dirty="0"/>
              <a:t>[</a:t>
            </a:r>
            <a:r>
              <a:rPr lang="zh-CN" altLang="en-US" sz="2400" dirty="0"/>
              <a:t>主版本号</a:t>
            </a:r>
            <a:r>
              <a:rPr lang="en-US" altLang="zh-CN" sz="2400" dirty="0"/>
              <a:t>.</a:t>
            </a:r>
            <a:r>
              <a:rPr lang="zh-CN" altLang="en-US" sz="2400" dirty="0"/>
              <a:t>子版本号</a:t>
            </a:r>
            <a:r>
              <a:rPr lang="en-US" altLang="zh-CN" sz="2400" dirty="0"/>
              <a:t>.</a:t>
            </a:r>
            <a:r>
              <a:rPr lang="zh-CN" altLang="en-US" sz="2400" dirty="0"/>
              <a:t>修正版本号。</a:t>
            </a:r>
          </a:p>
          <a:p>
            <a:r>
              <a:rPr lang="zh-CN" altLang="en-US" sz="2400" dirty="0"/>
              <a:t>示例：</a:t>
            </a:r>
            <a:r>
              <a:rPr lang="en-US" altLang="zh-CN" sz="2400" dirty="0"/>
              <a:t>0.1.1</a:t>
            </a:r>
          </a:p>
          <a:p>
            <a:r>
              <a:rPr lang="zh-CN" altLang="en-US" sz="2400" dirty="0"/>
              <a:t>文档的初始版本为</a:t>
            </a:r>
            <a:r>
              <a:rPr lang="en-US" altLang="zh-CN" sz="2400" dirty="0"/>
              <a:t>0.1.0</a:t>
            </a:r>
            <a:r>
              <a:rPr lang="zh-CN" altLang="en-US" sz="2400" dirty="0"/>
              <a:t>。</a:t>
            </a:r>
          </a:p>
          <a:p>
            <a:r>
              <a:rPr lang="zh-CN" altLang="en-US" sz="2400" dirty="0"/>
              <a:t>当文件内容有了重大的变化或改进，主版本号加一。</a:t>
            </a:r>
          </a:p>
          <a:p>
            <a:r>
              <a:rPr lang="zh-CN" altLang="en-US" sz="2400" dirty="0"/>
              <a:t>当文档的内容有了模块的增加、补充等，子版本号加一。</a:t>
            </a:r>
          </a:p>
          <a:p>
            <a:r>
              <a:rPr lang="zh-CN" altLang="en-US" sz="2400" dirty="0"/>
              <a:t>当文档的内容有了小修改，如修正了纰漏等，修正版本号加一</a:t>
            </a:r>
            <a:r>
              <a:rPr lang="zh-CN" altLang="en-US" dirty="0"/>
              <a:t>。</a:t>
            </a:r>
          </a:p>
        </p:txBody>
      </p:sp>
    </p:spTree>
    <p:extLst>
      <p:ext uri="{BB962C8B-B14F-4D97-AF65-F5344CB8AC3E}">
        <p14:creationId xmlns:p14="http://schemas.microsoft.com/office/powerpoint/2010/main" val="111492390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质量</a:t>
            </a:r>
            <a:r>
              <a:rPr lang="zh-CN" altLang="en-US" sz="3200" dirty="0" smtClean="0"/>
              <a:t>管理计划</a:t>
            </a:r>
            <a:r>
              <a:rPr lang="en-US" altLang="zh-CN" sz="3200" dirty="0"/>
              <a:t>——</a:t>
            </a:r>
            <a:r>
              <a:rPr lang="zh-CN" altLang="en-US" sz="3200" dirty="0"/>
              <a:t>配置管理说明</a:t>
            </a:r>
          </a:p>
        </p:txBody>
      </p:sp>
      <p:pic>
        <p:nvPicPr>
          <p:cNvPr id="3" name="图片 2"/>
          <p:cNvPicPr>
            <a:picLocks noChangeAspect="1"/>
          </p:cNvPicPr>
          <p:nvPr/>
        </p:nvPicPr>
        <p:blipFill>
          <a:blip r:embed="rId3"/>
          <a:stretch>
            <a:fillRect/>
          </a:stretch>
        </p:blipFill>
        <p:spPr>
          <a:xfrm>
            <a:off x="1756533" y="894790"/>
            <a:ext cx="8504762" cy="5561905"/>
          </a:xfrm>
          <a:prstGeom prst="rect">
            <a:avLst/>
          </a:prstGeom>
        </p:spPr>
      </p:pic>
    </p:spTree>
    <p:extLst>
      <p:ext uri="{BB962C8B-B14F-4D97-AF65-F5344CB8AC3E}">
        <p14:creationId xmlns:p14="http://schemas.microsoft.com/office/powerpoint/2010/main" val="162225992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3099841" cy="769441"/>
          </a:xfrm>
          <a:prstGeom prst="rect">
            <a:avLst/>
          </a:prstGeom>
          <a:noFill/>
        </p:spPr>
        <p:txBody>
          <a:bodyPr wrap="square">
            <a:spAutoFit/>
          </a:bodyPr>
          <a:lstStyle/>
          <a:p>
            <a:pPr>
              <a:defRPr/>
            </a:pPr>
            <a:r>
              <a:rPr lang="zh-CN" altLang="en-US" sz="4400" b="1" dirty="0">
                <a:gradFill>
                  <a:gsLst>
                    <a:gs pos="0">
                      <a:srgbClr val="365A96"/>
                    </a:gs>
                    <a:gs pos="100000">
                      <a:srgbClr val="3AC8D9">
                        <a:shade val="100000"/>
                        <a:satMod val="115000"/>
                      </a:srgbClr>
                    </a:gs>
                  </a:gsLst>
                  <a:lin ang="16200000" scaled="1"/>
                </a:gradFill>
                <a:latin typeface="Arial" panose="020B0604020202020204" pitchFamily="34" charset="0"/>
                <a:ea typeface="微软雅黑" panose="020B0503020204020204" pitchFamily="34" charset="-122"/>
                <a:cs typeface="+mn-ea"/>
                <a:sym typeface="Arial" panose="020B0604020202020204" pitchFamily="34" charset="0"/>
              </a:rPr>
              <a:t>常规展示</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smtClean="0">
                <a:solidFill>
                  <a:schemeClr val="bg1"/>
                </a:solidFill>
                <a:latin typeface="微软雅黑" panose="020B0503020204020204" pitchFamily="34" charset="-122"/>
                <a:ea typeface="微软雅黑" panose="020B0503020204020204" pitchFamily="34" charset="-122"/>
              </a:rPr>
              <a:t>04</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234692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参考文献</a:t>
            </a:r>
          </a:p>
        </p:txBody>
      </p:sp>
      <p:sp>
        <p:nvSpPr>
          <p:cNvPr id="4" name="文本框 3">
            <a:extLst>
              <a:ext uri="{FF2B5EF4-FFF2-40B4-BE49-F238E27FC236}">
                <a16:creationId xmlns:a16="http://schemas.microsoft.com/office/drawing/2014/main" id="{004590BE-4834-4C08-88D1-F47900E9DFE2}"/>
              </a:ext>
            </a:extLst>
          </p:cNvPr>
          <p:cNvSpPr txBox="1"/>
          <p:nvPr/>
        </p:nvSpPr>
        <p:spPr>
          <a:xfrm>
            <a:off x="939213" y="1396126"/>
            <a:ext cx="10367416" cy="4524315"/>
          </a:xfrm>
          <a:prstGeom prst="rect">
            <a:avLst/>
          </a:prstGeom>
          <a:noFill/>
        </p:spPr>
        <p:txBody>
          <a:bodyPr wrap="square" rtlCol="0">
            <a:spAutoFit/>
          </a:bodyPr>
          <a:lstStyle/>
          <a:p>
            <a:r>
              <a:rPr lang="en-US" altLang="zh-CN" sz="3200" dirty="0"/>
              <a:t>•	IEEE 610 -12-1990 [R2002] </a:t>
            </a:r>
            <a:r>
              <a:rPr lang="zh-CN" altLang="en-US" sz="3200" dirty="0"/>
              <a:t>，</a:t>
            </a:r>
            <a:r>
              <a:rPr lang="en-US" altLang="zh-CN" sz="3200" dirty="0"/>
              <a:t>IEEE</a:t>
            </a:r>
            <a:r>
              <a:rPr lang="zh-CN" altLang="en-US" sz="3200" dirty="0"/>
              <a:t>标准软件工程术语表</a:t>
            </a:r>
          </a:p>
          <a:p>
            <a:r>
              <a:rPr lang="en-US" altLang="zh-CN" sz="3200" dirty="0"/>
              <a:t>•	ISO / IEC / IEEE 29148</a:t>
            </a:r>
            <a:r>
              <a:rPr lang="zh-CN" altLang="en-US" sz="3200" dirty="0"/>
              <a:t>：</a:t>
            </a:r>
            <a:r>
              <a:rPr lang="en-US" altLang="zh-CN" sz="3200" dirty="0"/>
              <a:t>2011</a:t>
            </a:r>
            <a:r>
              <a:rPr lang="zh-CN" altLang="en-US" sz="3200" dirty="0"/>
              <a:t>（</a:t>
            </a:r>
            <a:r>
              <a:rPr lang="en-US" altLang="zh-CN" sz="3200" dirty="0"/>
              <a:t>E</a:t>
            </a:r>
            <a:r>
              <a:rPr lang="zh-CN" altLang="en-US" sz="3200" dirty="0"/>
              <a:t>），系统和软件工程 </a:t>
            </a:r>
            <a:r>
              <a:rPr lang="en-US" altLang="zh-CN" sz="3200" dirty="0"/>
              <a:t>- </a:t>
            </a:r>
            <a:r>
              <a:rPr lang="zh-CN" altLang="en-US" sz="3200" dirty="0"/>
              <a:t>生命周期过程 </a:t>
            </a:r>
            <a:r>
              <a:rPr lang="en-US" altLang="zh-CN" sz="3200" dirty="0"/>
              <a:t>- </a:t>
            </a:r>
            <a:r>
              <a:rPr lang="zh-CN" altLang="en-US" sz="3200" dirty="0"/>
              <a:t>需求工程</a:t>
            </a:r>
          </a:p>
          <a:p>
            <a:r>
              <a:rPr lang="en-US" altLang="zh-CN" sz="3200" dirty="0"/>
              <a:t>•	ISO / IEC 15288</a:t>
            </a:r>
            <a:r>
              <a:rPr lang="zh-CN" altLang="en-US" sz="3200" dirty="0"/>
              <a:t>：</a:t>
            </a:r>
            <a:r>
              <a:rPr lang="en-US" altLang="zh-CN" sz="3200" dirty="0"/>
              <a:t>2008</a:t>
            </a:r>
            <a:r>
              <a:rPr lang="zh-CN" altLang="en-US" sz="3200" dirty="0"/>
              <a:t>（</a:t>
            </a:r>
            <a:r>
              <a:rPr lang="en-US" altLang="zh-CN" sz="3200" dirty="0"/>
              <a:t>E</a:t>
            </a:r>
            <a:r>
              <a:rPr lang="zh-CN" altLang="en-US" sz="3200" dirty="0"/>
              <a:t>），</a:t>
            </a:r>
            <a:r>
              <a:rPr lang="en-US" altLang="zh-CN" sz="3200" dirty="0"/>
              <a:t>IEEE STD 15288-2008</a:t>
            </a:r>
            <a:r>
              <a:rPr lang="zh-CN" altLang="en-US" sz="3200" dirty="0"/>
              <a:t>，系统和软件工程 </a:t>
            </a:r>
            <a:r>
              <a:rPr lang="en-US" altLang="zh-CN" sz="3200" dirty="0"/>
              <a:t>- </a:t>
            </a:r>
            <a:r>
              <a:rPr lang="zh-CN" altLang="en-US" sz="3200" dirty="0"/>
              <a:t>系统生命周期过程</a:t>
            </a:r>
          </a:p>
          <a:p>
            <a:r>
              <a:rPr lang="en-US" altLang="zh-CN" sz="3200" dirty="0"/>
              <a:t>•	</a:t>
            </a:r>
            <a:r>
              <a:rPr lang="zh-CN" altLang="en-US" sz="3200" dirty="0"/>
              <a:t>软件需求（第三版）</a:t>
            </a:r>
            <a:r>
              <a:rPr lang="en-US" altLang="zh-CN" sz="3200" dirty="0"/>
              <a:t>[</a:t>
            </a:r>
            <a:r>
              <a:rPr lang="zh-CN" altLang="en-US" sz="3200" dirty="0"/>
              <a:t>美</a:t>
            </a:r>
            <a:r>
              <a:rPr lang="en-US" altLang="zh-CN" sz="3200" dirty="0"/>
              <a:t>]Karl </a:t>
            </a:r>
            <a:r>
              <a:rPr lang="en-US" altLang="zh-CN" sz="3200" dirty="0" err="1"/>
              <a:t>Wiegers</a:t>
            </a:r>
            <a:r>
              <a:rPr lang="en-US" altLang="zh-CN" sz="3200" dirty="0"/>
              <a:t>, Joy Beatty</a:t>
            </a:r>
            <a:r>
              <a:rPr lang="zh-CN" altLang="en-US" sz="3200" dirty="0"/>
              <a:t>著，李忠利 李淳 霍金健 孔晨辉译 出版社</a:t>
            </a:r>
            <a:r>
              <a:rPr lang="en-US" altLang="zh-CN" sz="3200" dirty="0"/>
              <a:t>:</a:t>
            </a:r>
            <a:r>
              <a:rPr lang="zh-CN" altLang="en-US" sz="3200" dirty="0"/>
              <a:t>清华大学出版社</a:t>
            </a:r>
            <a:r>
              <a:rPr lang="en-US" altLang="zh-CN" sz="3200" dirty="0"/>
              <a:t>ISBN</a:t>
            </a:r>
            <a:r>
              <a:rPr lang="zh-CN" altLang="en-US" sz="3200" dirty="0"/>
              <a:t>：</a:t>
            </a:r>
            <a:r>
              <a:rPr lang="en-US" altLang="zh-CN" sz="3200" dirty="0"/>
              <a:t>9787302426820</a:t>
            </a:r>
          </a:p>
        </p:txBody>
      </p:sp>
    </p:spTree>
    <p:extLst>
      <p:ext uri="{BB962C8B-B14F-4D97-AF65-F5344CB8AC3E}">
        <p14:creationId xmlns:p14="http://schemas.microsoft.com/office/powerpoint/2010/main" val="30635364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组内评价</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1030" r="10256"/>
          <a:stretch/>
        </p:blipFill>
        <p:spPr>
          <a:xfrm>
            <a:off x="370955" y="980845"/>
            <a:ext cx="3142034" cy="2743583"/>
          </a:xfrm>
          <a:prstGeom prst="rect">
            <a:avLst/>
          </a:prstGeom>
          <a:ln>
            <a:solidFill>
              <a:schemeClr val="tx1"/>
            </a:solidFill>
          </a:ln>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21352" r="9935"/>
          <a:stretch/>
        </p:blipFill>
        <p:spPr>
          <a:xfrm>
            <a:off x="4627634" y="980845"/>
            <a:ext cx="3142034" cy="2743583"/>
          </a:xfrm>
          <a:prstGeom prst="rect">
            <a:avLst/>
          </a:prstGeom>
          <a:ln>
            <a:solidFill>
              <a:schemeClr val="tx1"/>
            </a:solidFill>
          </a:ln>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1138" r="11424"/>
          <a:stretch/>
        </p:blipFill>
        <p:spPr>
          <a:xfrm>
            <a:off x="8579796" y="980845"/>
            <a:ext cx="3083668" cy="2743583"/>
          </a:xfrm>
          <a:prstGeom prst="rect">
            <a:avLst/>
          </a:prstGeom>
          <a:ln>
            <a:solidFill>
              <a:schemeClr val="tx1"/>
            </a:solidFill>
          </a:ln>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21564" r="11424"/>
          <a:stretch/>
        </p:blipFill>
        <p:spPr>
          <a:xfrm>
            <a:off x="2295726" y="3931186"/>
            <a:ext cx="3064213" cy="2743583"/>
          </a:xfrm>
          <a:prstGeom prst="rect">
            <a:avLst/>
          </a:prstGeom>
          <a:ln>
            <a:solidFill>
              <a:schemeClr val="tx1"/>
            </a:solidFill>
          </a:ln>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22018" r="11395"/>
          <a:stretch/>
        </p:blipFill>
        <p:spPr>
          <a:xfrm>
            <a:off x="6780177" y="3931185"/>
            <a:ext cx="3044757" cy="2743583"/>
          </a:xfrm>
          <a:prstGeom prst="rect">
            <a:avLst/>
          </a:prstGeom>
          <a:ln>
            <a:solidFill>
              <a:schemeClr val="tx1"/>
            </a:solidFill>
          </a:ln>
        </p:spPr>
      </p:pic>
    </p:spTree>
    <p:extLst>
      <p:ext uri="{BB962C8B-B14F-4D97-AF65-F5344CB8AC3E}">
        <p14:creationId xmlns:p14="http://schemas.microsoft.com/office/powerpoint/2010/main" val="130032831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417565" y="2120557"/>
            <a:ext cx="5356869" cy="1882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r"/>
            <a:r>
              <a:rPr lang="zh-CN" altLang="en-US" sz="6600" b="1" dirty="0">
                <a:gradFill>
                  <a:gsLst>
                    <a:gs pos="0">
                      <a:srgbClr val="365A96"/>
                    </a:gs>
                    <a:gs pos="100000">
                      <a:srgbClr val="3AC8D9">
                        <a:shade val="100000"/>
                        <a:satMod val="115000"/>
                      </a:srgbClr>
                    </a:gs>
                  </a:gsLst>
                  <a:lin ang="16200000" scaled="1"/>
                </a:gradFill>
                <a:latin typeface="微软雅黑" pitchFamily="34" charset="-122"/>
                <a:ea typeface="微软雅黑" pitchFamily="34" charset="-122"/>
              </a:rPr>
              <a:t>感谢您的观看</a:t>
            </a:r>
          </a:p>
        </p:txBody>
      </p:sp>
      <p:sp>
        <p:nvSpPr>
          <p:cNvPr id="3" name="Rectangle 3"/>
          <p:cNvSpPr txBox="1">
            <a:spLocks noChangeArrowheads="1"/>
          </p:cNvSpPr>
          <p:nvPr/>
        </p:nvSpPr>
        <p:spPr bwMode="auto">
          <a:xfrm>
            <a:off x="500018" y="3620467"/>
            <a:ext cx="11191962" cy="1836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pPr algn="ctr"/>
            <a:r>
              <a:rPr lang="en-US" altLang="zh-CN" sz="3500" dirty="0">
                <a:gradFill>
                  <a:gsLst>
                    <a:gs pos="0">
                      <a:srgbClr val="365A96"/>
                    </a:gs>
                    <a:gs pos="100000">
                      <a:srgbClr val="3AC8D9">
                        <a:shade val="100000"/>
                        <a:satMod val="115000"/>
                      </a:srgbClr>
                    </a:gs>
                  </a:gsLst>
                  <a:lin ang="16200000" scaled="1"/>
                </a:gradFill>
                <a:latin typeface="+mn-ea"/>
                <a:ea typeface="+mn-ea"/>
              </a:rPr>
              <a:t>PRD-G06</a:t>
            </a:r>
            <a:r>
              <a:rPr lang="zh-CN" altLang="en-US" sz="3500" dirty="0">
                <a:gradFill>
                  <a:gsLst>
                    <a:gs pos="0">
                      <a:srgbClr val="365A96"/>
                    </a:gs>
                    <a:gs pos="100000">
                      <a:srgbClr val="3AC8D9">
                        <a:shade val="100000"/>
                        <a:satMod val="115000"/>
                      </a:srgbClr>
                    </a:gs>
                  </a:gsLst>
                  <a:lin ang="16200000" scaled="1"/>
                </a:gradFill>
                <a:latin typeface="+mn-ea"/>
                <a:ea typeface="+mn-ea"/>
              </a:rPr>
              <a:t>小组</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组长：赵豪杰</a:t>
            </a:r>
          </a:p>
          <a:p>
            <a:pPr algn="ctr"/>
            <a:r>
              <a:rPr lang="zh-CN" altLang="en-US" sz="3500" dirty="0">
                <a:gradFill>
                  <a:gsLst>
                    <a:gs pos="0">
                      <a:srgbClr val="365A96"/>
                    </a:gs>
                    <a:gs pos="100000">
                      <a:srgbClr val="3AC8D9">
                        <a:shade val="100000"/>
                        <a:satMod val="115000"/>
                      </a:srgbClr>
                    </a:gs>
                  </a:gsLst>
                  <a:lin ang="16200000" scaled="1"/>
                </a:gradFill>
                <a:latin typeface="+mn-ea"/>
                <a:ea typeface="+mn-ea"/>
              </a:rPr>
              <a:t>组员：罗培铖，苏碧青，郑丞钧，张嘉诚</a:t>
            </a:r>
          </a:p>
        </p:txBody>
      </p:sp>
    </p:spTree>
    <p:extLst>
      <p:ext uri="{BB962C8B-B14F-4D97-AF65-F5344CB8AC3E}">
        <p14:creationId xmlns:p14="http://schemas.microsoft.com/office/powerpoint/2010/main" val="81468373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6" dur="1000" fill="hold"/>
                                        <p:tgtEl>
                                          <p:spTgt spid="3"/>
                                        </p:tgtEl>
                                        <p:attrNameLst>
                                          <p:attrName>ppt_y</p:attrName>
                                        </p:attrNameLst>
                                      </p:cBhvr>
                                      <p:tavLst>
                                        <p:tav tm="0">
                                          <p:val>
                                            <p:strVal val="#ppt_y"/>
                                          </p:val>
                                        </p:tav>
                                        <p:tav tm="100000">
                                          <p:val>
                                            <p:strVal val="#ppt_y"/>
                                          </p:val>
                                        </p:tav>
                                      </p:tavLst>
                                    </p:anim>
                                    <p:anim calcmode="lin" valueType="num">
                                      <p:cBhvr>
                                        <p:cTn id="17"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8"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10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4384948" y="2548155"/>
            <a:ext cx="2800350" cy="2801937"/>
          </a:xfrm>
          <a:prstGeom prst="diamond">
            <a:avLst/>
          </a:prstGeom>
          <a:gradFill>
            <a:gsLst>
              <a:gs pos="0">
                <a:srgbClr val="365A96"/>
              </a:gs>
              <a:gs pos="100000">
                <a:srgbClr val="3AC8D9">
                  <a:shade val="100000"/>
                  <a:satMod val="115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 name="直接连接符 4"/>
          <p:cNvCxnSpPr/>
          <p:nvPr/>
        </p:nvCxnSpPr>
        <p:spPr>
          <a:xfrm>
            <a:off x="5380310" y="1759167"/>
            <a:ext cx="1355725" cy="135731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191273" y="2163980"/>
            <a:ext cx="1581150" cy="158115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988198" y="3483192"/>
            <a:ext cx="2654300" cy="2655888"/>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78973" y="3564402"/>
            <a:ext cx="4369331" cy="769441"/>
          </a:xfrm>
          <a:prstGeom prst="rect">
            <a:avLst/>
          </a:prstGeom>
          <a:noFill/>
        </p:spPr>
        <p:txBody>
          <a:bodyPr wrap="square">
            <a:spAutoFit/>
          </a:bodyPr>
          <a:lstStyle/>
          <a:p>
            <a:r>
              <a:rPr lang="zh-CN" altLang="en-US" sz="4400" b="1" dirty="0">
                <a:gradFill>
                  <a:gsLst>
                    <a:gs pos="0">
                      <a:srgbClr val="365A96"/>
                    </a:gs>
                    <a:gs pos="100000">
                      <a:srgbClr val="3AC8D9">
                        <a:shade val="100000"/>
                        <a:satMod val="115000"/>
                      </a:srgbClr>
                    </a:gs>
                  </a:gsLst>
                  <a:lin ang="16200000" scaled="1"/>
                </a:gradFill>
                <a:latin typeface="Microsoft YaHei" panose="020B0503020204020204" pitchFamily="34" charset="-122"/>
                <a:ea typeface="Microsoft YaHei" panose="020B0503020204020204" pitchFamily="34" charset="-122"/>
              </a:rPr>
              <a:t>可行性分析报告</a:t>
            </a:r>
          </a:p>
        </p:txBody>
      </p:sp>
      <p:sp>
        <p:nvSpPr>
          <p:cNvPr id="13" name="文本框 3"/>
          <p:cNvSpPr txBox="1">
            <a:spLocks noChangeArrowheads="1"/>
          </p:cNvSpPr>
          <p:nvPr/>
        </p:nvSpPr>
        <p:spPr bwMode="auto">
          <a:xfrm>
            <a:off x="4850222" y="3225848"/>
            <a:ext cx="18698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b="1" dirty="0">
                <a:solidFill>
                  <a:schemeClr val="bg1"/>
                </a:solidFill>
                <a:latin typeface="微软雅黑" panose="020B0503020204020204" pitchFamily="34" charset="-122"/>
                <a:ea typeface="微软雅黑" panose="020B0503020204020204" pitchFamily="34" charset="-122"/>
              </a:rPr>
              <a:t>02</a:t>
            </a:r>
            <a:endParaRPr lang="zh-CN" altLang="en-US" sz="8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613199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sp>
        <p:nvSpPr>
          <p:cNvPr id="3" name="矩形 2">
            <a:extLst>
              <a:ext uri="{FF2B5EF4-FFF2-40B4-BE49-F238E27FC236}">
                <a16:creationId xmlns:a16="http://schemas.microsoft.com/office/drawing/2014/main" id="{479F8E23-8757-4986-AB70-5F770E99C611}"/>
              </a:ext>
            </a:extLst>
          </p:cNvPr>
          <p:cNvSpPr/>
          <p:nvPr/>
        </p:nvSpPr>
        <p:spPr>
          <a:xfrm>
            <a:off x="0" y="353026"/>
            <a:ext cx="3905236" cy="825291"/>
          </a:xfrm>
          <a:prstGeom prst="rect">
            <a:avLst/>
          </a:prstGeom>
        </p:spPr>
        <p:txBody>
          <a:bodyPr wrap="none">
            <a:spAutoFit/>
          </a:bodyPr>
          <a:lstStyle/>
          <a:p>
            <a:pPr algn="just">
              <a:lnSpc>
                <a:spcPct val="172000"/>
              </a:lnSpc>
              <a:spcBef>
                <a:spcPts val="1300"/>
              </a:spcBef>
              <a:spcAft>
                <a:spcPts val="1300"/>
              </a:spcAft>
            </a:pPr>
            <a:r>
              <a:rPr lang="zh-CN" altLang="zh-CN" sz="3200" b="1" kern="100" dirty="0">
                <a:latin typeface="+mj-ea"/>
                <a:ea typeface="+mj-ea"/>
              </a:rPr>
              <a:t>市场上主要的</a:t>
            </a:r>
            <a:r>
              <a:rPr lang="en-US" altLang="zh-CN" sz="3200" b="1" kern="100" dirty="0">
                <a:latin typeface="+mj-ea"/>
                <a:ea typeface="+mj-ea"/>
              </a:rPr>
              <a:t>APP</a:t>
            </a:r>
            <a:r>
              <a:rPr lang="zh-CN" altLang="en-US" sz="3200" b="1" kern="100" dirty="0">
                <a:latin typeface="+mj-ea"/>
                <a:ea typeface="+mj-ea"/>
              </a:rPr>
              <a:t>：</a:t>
            </a:r>
            <a:endParaRPr lang="zh-CN" altLang="zh-CN" sz="3200" b="1" kern="100" dirty="0">
              <a:latin typeface="+mj-ea"/>
              <a:ea typeface="+mj-ea"/>
            </a:endParaRPr>
          </a:p>
        </p:txBody>
      </p:sp>
      <p:sp>
        <p:nvSpPr>
          <p:cNvPr id="6" name="矩形 5">
            <a:extLst>
              <a:ext uri="{FF2B5EF4-FFF2-40B4-BE49-F238E27FC236}">
                <a16:creationId xmlns:a16="http://schemas.microsoft.com/office/drawing/2014/main" id="{5C31817F-68B9-42C2-BEB9-A5AABE180A66}"/>
              </a:ext>
            </a:extLst>
          </p:cNvPr>
          <p:cNvSpPr/>
          <p:nvPr/>
        </p:nvSpPr>
        <p:spPr>
          <a:xfrm>
            <a:off x="-245616" y="1178317"/>
            <a:ext cx="9730084" cy="830997"/>
          </a:xfrm>
          <a:prstGeom prst="rect">
            <a:avLst/>
          </a:prstGeom>
        </p:spPr>
        <p:txBody>
          <a:bodyPr wrap="square">
            <a:spAutoFit/>
          </a:bodyPr>
          <a:lstStyle/>
          <a:p>
            <a:pPr indent="266700" algn="just">
              <a:spcAft>
                <a:spcPts val="0"/>
              </a:spcAft>
            </a:pPr>
            <a:r>
              <a:rPr lang="zh-CN" altLang="zh-CN" sz="2400" kern="100" dirty="0">
                <a:latin typeface="+mj-ea"/>
                <a:ea typeface="+mj-ea"/>
              </a:rPr>
              <a:t>能找到的，有基本规模的公司都发行了</a:t>
            </a:r>
            <a:r>
              <a:rPr lang="en-US" altLang="zh-CN" sz="2400" kern="100" dirty="0">
                <a:latin typeface="+mj-ea"/>
                <a:ea typeface="+mj-ea"/>
              </a:rPr>
              <a:t>android</a:t>
            </a:r>
            <a:r>
              <a:rPr lang="zh-CN" altLang="zh-CN" sz="2400" kern="100" dirty="0">
                <a:latin typeface="+mj-ea"/>
                <a:ea typeface="+mj-ea"/>
              </a:rPr>
              <a:t>和</a:t>
            </a:r>
            <a:r>
              <a:rPr lang="en-US" altLang="zh-CN" sz="2400" kern="100" dirty="0" err="1">
                <a:latin typeface="+mj-ea"/>
                <a:ea typeface="+mj-ea"/>
              </a:rPr>
              <a:t>ios</a:t>
            </a:r>
            <a:r>
              <a:rPr lang="zh-CN" altLang="zh-CN" sz="2400" kern="100" dirty="0">
                <a:latin typeface="+mj-ea"/>
                <a:ea typeface="+mj-ea"/>
              </a:rPr>
              <a:t>相对应的</a:t>
            </a:r>
            <a:r>
              <a:rPr lang="en-US" altLang="zh-CN" sz="2400" kern="100" dirty="0">
                <a:latin typeface="+mj-ea"/>
                <a:ea typeface="+mj-ea"/>
              </a:rPr>
              <a:t>app</a:t>
            </a:r>
            <a:r>
              <a:rPr lang="zh-CN" altLang="zh-CN" sz="2400" kern="100" dirty="0">
                <a:latin typeface="+mj-ea"/>
                <a:ea typeface="+mj-ea"/>
              </a:rPr>
              <a:t>。</a:t>
            </a:r>
          </a:p>
          <a:p>
            <a:pPr indent="266700" algn="just">
              <a:spcAft>
                <a:spcPts val="0"/>
              </a:spcAft>
            </a:pPr>
            <a:r>
              <a:rPr lang="zh-CN" altLang="zh-CN" sz="2400" kern="100" dirty="0">
                <a:latin typeface="+mj-ea"/>
                <a:ea typeface="+mj-ea"/>
              </a:rPr>
              <a:t>有两款是基于地理位置的，其功能点和本项目相似：</a:t>
            </a:r>
          </a:p>
        </p:txBody>
      </p:sp>
      <p:pic>
        <p:nvPicPr>
          <p:cNvPr id="1026" name="图片 1" descr="1538226562">
            <a:extLst>
              <a:ext uri="{FF2B5EF4-FFF2-40B4-BE49-F238E27FC236}">
                <a16:creationId xmlns:a16="http://schemas.microsoft.com/office/drawing/2014/main" id="{BEA29DAB-56B8-4EC0-BF25-8F93FA973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71" y="2649939"/>
            <a:ext cx="5490432" cy="28190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7" name="图片 3" descr="1538226562(1)">
            <a:extLst>
              <a:ext uri="{FF2B5EF4-FFF2-40B4-BE49-F238E27FC236}">
                <a16:creationId xmlns:a16="http://schemas.microsoft.com/office/drawing/2014/main" id="{404FBE11-E1DF-4C11-B82A-85EF86970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1225" y="2647631"/>
            <a:ext cx="6094126" cy="28213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836258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02" y="93493"/>
            <a:ext cx="10515600" cy="519067"/>
          </a:xfrm>
        </p:spPr>
        <p:txBody>
          <a:bodyPr>
            <a:normAutofit fontScale="90000"/>
          </a:bodyPr>
          <a:lstStyle/>
          <a:p>
            <a:r>
              <a:rPr lang="zh-CN" altLang="en-US" sz="3200" dirty="0"/>
              <a:t>可行性分析报告</a:t>
            </a:r>
          </a:p>
        </p:txBody>
      </p:sp>
      <p:sp>
        <p:nvSpPr>
          <p:cNvPr id="4" name="矩形 3">
            <a:extLst>
              <a:ext uri="{FF2B5EF4-FFF2-40B4-BE49-F238E27FC236}">
                <a16:creationId xmlns:a16="http://schemas.microsoft.com/office/drawing/2014/main" id="{0262257E-7700-4ED7-BA48-F447FEF6A6D0}"/>
              </a:ext>
            </a:extLst>
          </p:cNvPr>
          <p:cNvSpPr/>
          <p:nvPr/>
        </p:nvSpPr>
        <p:spPr>
          <a:xfrm>
            <a:off x="-172200" y="630034"/>
            <a:ext cx="5353800" cy="4801314"/>
          </a:xfrm>
          <a:prstGeom prst="rect">
            <a:avLst/>
          </a:prstGeom>
        </p:spPr>
        <p:txBody>
          <a:bodyPr wrap="square">
            <a:spAutoFit/>
          </a:bodyPr>
          <a:lstStyle/>
          <a:p>
            <a:pPr indent="267970" algn="just">
              <a:spcAft>
                <a:spcPts val="0"/>
              </a:spcAft>
            </a:pPr>
            <a:r>
              <a:rPr lang="zh-CN" altLang="zh-CN" sz="5400" b="1" kern="100" dirty="0">
                <a:latin typeface="微软雅黑" panose="020B0503020204020204" pitchFamily="34" charset="-122"/>
                <a:ea typeface="微软雅黑" panose="020B0503020204020204" pitchFamily="34" charset="-122"/>
              </a:rPr>
              <a:t>钓点：</a:t>
            </a:r>
            <a:endParaRPr lang="zh-CN" altLang="zh-CN" sz="5400" kern="100" dirty="0">
              <a:latin typeface="微软雅黑" panose="020B0503020204020204" pitchFamily="34" charset="-122"/>
              <a:ea typeface="微软雅黑" panose="020B0503020204020204" pitchFamily="34" charset="-122"/>
            </a:endParaRP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优点</a:t>
            </a:r>
            <a:r>
              <a:rPr lang="zh-CN" altLang="zh-CN" sz="3600" b="1" kern="100" dirty="0" smtClean="0">
                <a:latin typeface="微软雅黑" panose="020B0503020204020204" pitchFamily="34" charset="-122"/>
                <a:ea typeface="微软雅黑" panose="020B0503020204020204" pitchFamily="34" charset="-122"/>
              </a:rPr>
              <a:t>：</a:t>
            </a:r>
            <a:r>
              <a:rPr lang="zh-CN" altLang="zh-CN" sz="3600" kern="100" dirty="0" smtClean="0">
                <a:latin typeface="微软雅黑" panose="020B0503020204020204" pitchFamily="34" charset="-122"/>
                <a:ea typeface="微软雅黑" panose="020B0503020204020204" pitchFamily="34" charset="-122"/>
              </a:rPr>
              <a:t>可以</a:t>
            </a:r>
            <a:r>
              <a:rPr lang="zh-CN" altLang="zh-CN" sz="3600" kern="100" dirty="0">
                <a:latin typeface="微软雅黑" panose="020B0503020204020204" pitchFamily="34" charset="-122"/>
                <a:ea typeface="微软雅黑" panose="020B0503020204020204" pitchFamily="34" charset="-122"/>
              </a:rPr>
              <a:t>查看附近的鱼塘（收费的那种），野钓，渔具店，并且可以查看详情。</a:t>
            </a:r>
          </a:p>
          <a:p>
            <a:pPr marL="133350" indent="267970" algn="just">
              <a:spcAft>
                <a:spcPts val="0"/>
              </a:spcAft>
            </a:pPr>
            <a:r>
              <a:rPr lang="zh-CN" altLang="zh-CN" sz="3600" b="1" kern="100" dirty="0">
                <a:latin typeface="微软雅黑" panose="020B0503020204020204" pitchFamily="34" charset="-122"/>
                <a:ea typeface="微软雅黑" panose="020B0503020204020204" pitchFamily="34" charset="-122"/>
              </a:rPr>
              <a:t>缺点</a:t>
            </a:r>
            <a:r>
              <a:rPr lang="zh-CN" altLang="zh-CN" sz="3600" b="1" kern="100" dirty="0" smtClean="0">
                <a:latin typeface="微软雅黑" panose="020B0503020204020204" pitchFamily="34" charset="-122"/>
                <a:ea typeface="微软雅黑" panose="020B0503020204020204" pitchFamily="34" charset="-122"/>
              </a:rPr>
              <a:t>：</a:t>
            </a:r>
            <a:r>
              <a:rPr lang="zh-CN" altLang="zh-CN" sz="3600" kern="100" dirty="0" smtClean="0">
                <a:latin typeface="微软雅黑" panose="020B0503020204020204" pitchFamily="34" charset="-122"/>
                <a:ea typeface="微软雅黑" panose="020B0503020204020204" pitchFamily="34" charset="-122"/>
              </a:rPr>
              <a:t>查看</a:t>
            </a:r>
            <a:r>
              <a:rPr lang="zh-CN" altLang="zh-CN" sz="3600" kern="100" dirty="0">
                <a:latin typeface="微软雅黑" panose="020B0503020204020204" pitchFamily="34" charset="-122"/>
                <a:ea typeface="微软雅黑" panose="020B0503020204020204" pitchFamily="34" charset="-122"/>
              </a:rPr>
              <a:t>详情的界面信息量不足。没有用户交流功能，就只能看看地图。</a:t>
            </a:r>
          </a:p>
        </p:txBody>
      </p:sp>
      <p:pic>
        <p:nvPicPr>
          <p:cNvPr id="2050" name="图片 7" descr="738336598050990867">
            <a:extLst>
              <a:ext uri="{FF2B5EF4-FFF2-40B4-BE49-F238E27FC236}">
                <a16:creationId xmlns:a16="http://schemas.microsoft.com/office/drawing/2014/main" id="{BAF278C1-23F3-4B26-975F-DCEE04D574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9473" y="724907"/>
            <a:ext cx="3405555" cy="6057809"/>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 name="图片 6" descr="47161380174317078">
            <a:extLst>
              <a:ext uri="{FF2B5EF4-FFF2-40B4-BE49-F238E27FC236}">
                <a16:creationId xmlns:a16="http://schemas.microsoft.com/office/drawing/2014/main" id="{C4DB666F-8B6B-4D0C-8A45-EE030F548D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2900" y="724906"/>
            <a:ext cx="3396753" cy="60578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1529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theme/theme1.xml><?xml version="1.0" encoding="utf-8"?>
<a:theme xmlns:a="http://schemas.openxmlformats.org/drawingml/2006/main" name="Office 主题">
  <a:themeElements>
    <a:clrScheme name="自定义 854">
      <a:dk1>
        <a:sysClr val="windowText" lastClr="000000"/>
      </a:dk1>
      <a:lt1>
        <a:sysClr val="window" lastClr="FFFFFF"/>
      </a:lt1>
      <a:dk2>
        <a:srgbClr val="365A96"/>
      </a:dk2>
      <a:lt2>
        <a:srgbClr val="3AC8D9"/>
      </a:lt2>
      <a:accent1>
        <a:srgbClr val="3AC8D9"/>
      </a:accent1>
      <a:accent2>
        <a:srgbClr val="365A96"/>
      </a:accent2>
      <a:accent3>
        <a:srgbClr val="3AC8D9"/>
      </a:accent3>
      <a:accent4>
        <a:srgbClr val="365A96"/>
      </a:accent4>
      <a:accent5>
        <a:srgbClr val="3AC8D9"/>
      </a:accent5>
      <a:accent6>
        <a:srgbClr val="365A96"/>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TotalTime>
  <Words>2566</Words>
  <Application>Microsoft Office PowerPoint</Application>
  <PresentationFormat>宽屏</PresentationFormat>
  <Paragraphs>564</Paragraphs>
  <Slides>65</Slides>
  <Notes>48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等线</vt:lpstr>
      <vt:lpstr>方正姚体</vt:lpstr>
      <vt:lpstr>宋体</vt:lpstr>
      <vt:lpstr>Microsoft YaHei</vt:lpstr>
      <vt:lpstr>Microsoft YaHei</vt:lpstr>
      <vt:lpstr>Arial</vt:lpstr>
      <vt:lpstr>Arial Black</vt:lpstr>
      <vt:lpstr>Calibri</vt:lpstr>
      <vt:lpstr>Cambria</vt:lpstr>
      <vt:lpstr>Times New Roman</vt:lpstr>
      <vt:lpstr>Office 主题</vt:lpstr>
      <vt:lpstr>PowerPoint 演示文稿</vt:lpstr>
      <vt:lpstr>引言</vt:lpstr>
      <vt:lpstr>PowerPoint 演示文稿</vt:lpstr>
      <vt:lpstr>PowerPoint 演示文稿</vt:lpstr>
      <vt:lpstr>项目章程</vt:lpstr>
      <vt:lpstr>项目章程——项目描述</vt:lpstr>
      <vt:lpstr>PowerPoint 演示文稿</vt:lpstr>
      <vt:lpstr>可行性分析报告</vt:lpstr>
      <vt:lpstr>可行性分析报告</vt:lpstr>
      <vt:lpstr>可行性分析报告</vt:lpstr>
      <vt:lpstr>可行性分析报告</vt:lpstr>
      <vt:lpstr>可行性分析报告</vt:lpstr>
      <vt:lpstr>可行性分析报告</vt:lpstr>
      <vt:lpstr>可行性分析报告</vt:lpstr>
      <vt:lpstr>可行性分析报告</vt:lpstr>
      <vt:lpstr>可行性分析报告</vt:lpstr>
      <vt:lpstr>可行性分析报告</vt:lpstr>
      <vt:lpstr>可行性分析报告</vt:lpstr>
      <vt:lpstr>可行性分析报告</vt:lpstr>
      <vt:lpstr>可行性分析报告</vt:lpstr>
      <vt:lpstr>可行性分析报告</vt:lpstr>
      <vt:lpstr>PowerPoint 演示文稿</vt:lpstr>
      <vt:lpstr>PowerPoint 演示文稿</vt:lpstr>
      <vt:lpstr>范围管理计划</vt:lpstr>
      <vt:lpstr>PowerPoint 演示文稿</vt:lpstr>
      <vt:lpstr>人力资源计划</vt:lpstr>
      <vt:lpstr>人力资源计划</vt:lpstr>
      <vt:lpstr>人力资源计划</vt:lpstr>
      <vt:lpstr>人力资源计划</vt:lpstr>
      <vt:lpstr>PowerPoint 演示文稿</vt:lpstr>
      <vt:lpstr>干系人管理计划</vt:lpstr>
      <vt:lpstr>干系人管理计划</vt:lpstr>
      <vt:lpstr>干系人管理计划</vt:lpstr>
      <vt:lpstr>干系人管理计划</vt:lpstr>
      <vt:lpstr>PowerPoint 演示文稿</vt:lpstr>
      <vt:lpstr>沟通管理计划</vt:lpstr>
      <vt:lpstr>沟通管理计划</vt:lpstr>
      <vt:lpstr>PowerPoint 演示文稿</vt:lpstr>
      <vt:lpstr>WBS</vt:lpstr>
      <vt:lpstr>WBS</vt:lpstr>
      <vt:lpstr>WBS</vt:lpstr>
      <vt:lpstr>WBS</vt:lpstr>
      <vt:lpstr>WBS</vt:lpstr>
      <vt:lpstr>WBS</vt:lpstr>
      <vt:lpstr>WBS</vt:lpstr>
      <vt:lpstr>WBS</vt:lpstr>
      <vt:lpstr>WBS</vt:lpstr>
      <vt:lpstr>Gantt</vt:lpstr>
      <vt:lpstr>Gantt——资源分配</vt:lpstr>
      <vt:lpstr>PowerPoint 演示文稿</vt:lpstr>
      <vt:lpstr>风险管理计划——风险识别</vt:lpstr>
      <vt:lpstr>风险管理计划——项目风险概率和影响定义</vt:lpstr>
      <vt:lpstr>风险管理计划——风险控制</vt:lpstr>
      <vt:lpstr>风险管理计划——风险控制</vt:lpstr>
      <vt:lpstr>PowerPoint 演示文稿</vt:lpstr>
      <vt:lpstr>成本管理计划——项目成本估算</vt:lpstr>
      <vt:lpstr>PowerPoint 演示文稿</vt:lpstr>
      <vt:lpstr>质量管理计划——管理机构</vt:lpstr>
      <vt:lpstr>质量管理计划</vt:lpstr>
      <vt:lpstr>质量管理计划——配置管理说明</vt:lpstr>
      <vt:lpstr>质量管理计划——配置管理说明</vt:lpstr>
      <vt:lpstr>PowerPoint 演示文稿</vt:lpstr>
      <vt:lpstr>参考文献</vt:lpstr>
      <vt:lpstr>组内评价</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Jonesnow</cp:lastModifiedBy>
  <cp:revision>77</cp:revision>
  <dcterms:created xsi:type="dcterms:W3CDTF">2015-05-05T08:02:14Z</dcterms:created>
  <dcterms:modified xsi:type="dcterms:W3CDTF">2018-10-28T13:38:24Z</dcterms:modified>
</cp:coreProperties>
</file>